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6" r:id="rId10"/>
    <p:sldId id="267" r:id="rId11"/>
    <p:sldId id="265" r:id="rId1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4" d="100"/>
          <a:sy n="94" d="100"/>
        </p:scale>
        <p:origin x="-212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de-D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de-DE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1D174A5-D3FB-45F1-BE12-9850E384CC64}" type="datetimeFigureOut">
              <a:rPr lang="de-DE" smtClean="0"/>
              <a:pPr/>
              <a:t>08.09.2011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DF33F3-1004-4409-BA69-7FBE65EC97DF}" type="slidenum">
              <a:rPr lang="de-DE" smtClean="0"/>
              <a:pPr/>
              <a:t>‹#›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Window Updates</a:t>
            </a:r>
            <a:endParaRPr lang="de-DE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Introduction to composition and presentation of the window stack</a:t>
            </a:r>
            <a:endParaRPr lang="de-DE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3" name="Group 282"/>
          <p:cNvGrpSpPr/>
          <p:nvPr/>
        </p:nvGrpSpPr>
        <p:grpSpPr>
          <a:xfrm>
            <a:off x="7440459" y="4509120"/>
            <a:ext cx="1584176" cy="745495"/>
            <a:chOff x="467544" y="2708920"/>
            <a:chExt cx="1584176" cy="745495"/>
          </a:xfrm>
        </p:grpSpPr>
        <p:grpSp>
          <p:nvGrpSpPr>
            <p:cNvPr id="284" name="Group 118"/>
            <p:cNvGrpSpPr/>
            <p:nvPr/>
          </p:nvGrpSpPr>
          <p:grpSpPr>
            <a:xfrm>
              <a:off x="467544" y="2708920"/>
              <a:ext cx="1584176" cy="745495"/>
              <a:chOff x="467544" y="2708920"/>
              <a:chExt cx="1584176" cy="745495"/>
            </a:xfrm>
          </p:grpSpPr>
          <p:grpSp>
            <p:nvGrpSpPr>
              <p:cNvPr id="286" name="Group 3"/>
              <p:cNvGrpSpPr/>
              <p:nvPr/>
            </p:nvGrpSpPr>
            <p:grpSpPr>
              <a:xfrm>
                <a:off x="467544" y="2708920"/>
                <a:ext cx="1584176" cy="745495"/>
                <a:chOff x="467544" y="2924944"/>
                <a:chExt cx="4896544" cy="2304256"/>
              </a:xfrm>
            </p:grpSpPr>
            <p:sp>
              <p:nvSpPr>
                <p:cNvPr id="288" name="Rectangle 287"/>
                <p:cNvSpPr/>
                <p:nvPr/>
              </p:nvSpPr>
              <p:spPr>
                <a:xfrm>
                  <a:off x="467544" y="2924944"/>
                  <a:ext cx="4896544" cy="2304256"/>
                </a:xfrm>
                <a:prstGeom prst="rect">
                  <a:avLst/>
                </a:prstGeom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  <p:sp>
              <p:nvSpPr>
                <p:cNvPr id="289" name="Rectangle 288"/>
                <p:cNvSpPr/>
                <p:nvPr/>
              </p:nvSpPr>
              <p:spPr>
                <a:xfrm>
                  <a:off x="827584" y="3356992"/>
                  <a:ext cx="4176464" cy="1584176"/>
                </a:xfrm>
                <a:prstGeom prst="rect">
                  <a:avLst/>
                </a:prstGeom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90" name="Rectangle 289"/>
                <p:cNvSpPr/>
                <p:nvPr/>
              </p:nvSpPr>
              <p:spPr>
                <a:xfrm>
                  <a:off x="2915816" y="2996952"/>
                  <a:ext cx="2240632" cy="2096616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91" name="Rectangle 290"/>
                <p:cNvSpPr/>
                <p:nvPr/>
              </p:nvSpPr>
              <p:spPr>
                <a:xfrm>
                  <a:off x="539552" y="3789040"/>
                  <a:ext cx="4752528" cy="576064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</p:grpSp>
          <p:sp>
            <p:nvSpPr>
              <p:cNvPr id="287" name="Rectangle 286"/>
              <p:cNvSpPr/>
              <p:nvPr/>
            </p:nvSpPr>
            <p:spPr>
              <a:xfrm>
                <a:off x="1306225" y="2848700"/>
                <a:ext cx="605714" cy="512528"/>
              </a:xfrm>
              <a:prstGeom prst="rect">
                <a:avLst/>
              </a:prstGeom>
              <a:solidFill>
                <a:schemeClr val="accent1">
                  <a:alpha val="23000"/>
                </a:schemeClr>
              </a:solidFill>
              <a:ln w="12700"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285" name="Rectangle 284"/>
            <p:cNvSpPr/>
            <p:nvPr/>
          </p:nvSpPr>
          <p:spPr>
            <a:xfrm>
              <a:off x="1458625" y="3001100"/>
              <a:ext cx="449079" cy="355892"/>
            </a:xfrm>
            <a:prstGeom prst="rect">
              <a:avLst/>
            </a:prstGeom>
            <a:solidFill>
              <a:srgbClr val="FF0000">
                <a:alpha val="23000"/>
              </a:srgb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274" name="Group 273"/>
          <p:cNvGrpSpPr/>
          <p:nvPr/>
        </p:nvGrpSpPr>
        <p:grpSpPr>
          <a:xfrm>
            <a:off x="7440459" y="5805264"/>
            <a:ext cx="1584176" cy="745495"/>
            <a:chOff x="467544" y="2708920"/>
            <a:chExt cx="1584176" cy="745495"/>
          </a:xfrm>
        </p:grpSpPr>
        <p:grpSp>
          <p:nvGrpSpPr>
            <p:cNvPr id="275" name="Group 118"/>
            <p:cNvGrpSpPr/>
            <p:nvPr/>
          </p:nvGrpSpPr>
          <p:grpSpPr>
            <a:xfrm>
              <a:off x="467544" y="2708920"/>
              <a:ext cx="1584176" cy="745495"/>
              <a:chOff x="467544" y="2708920"/>
              <a:chExt cx="1584176" cy="745495"/>
            </a:xfrm>
          </p:grpSpPr>
          <p:grpSp>
            <p:nvGrpSpPr>
              <p:cNvPr id="277" name="Group 3"/>
              <p:cNvGrpSpPr/>
              <p:nvPr/>
            </p:nvGrpSpPr>
            <p:grpSpPr>
              <a:xfrm>
                <a:off x="467544" y="2708920"/>
                <a:ext cx="1584176" cy="745495"/>
                <a:chOff x="467544" y="2924944"/>
                <a:chExt cx="4896544" cy="2304256"/>
              </a:xfrm>
            </p:grpSpPr>
            <p:sp>
              <p:nvSpPr>
                <p:cNvPr id="279" name="Rectangle 278"/>
                <p:cNvSpPr/>
                <p:nvPr/>
              </p:nvSpPr>
              <p:spPr>
                <a:xfrm>
                  <a:off x="467544" y="2924944"/>
                  <a:ext cx="4896544" cy="2304256"/>
                </a:xfrm>
                <a:prstGeom prst="rect">
                  <a:avLst/>
                </a:prstGeom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  <p:sp>
              <p:nvSpPr>
                <p:cNvPr id="280" name="Rectangle 279"/>
                <p:cNvSpPr/>
                <p:nvPr/>
              </p:nvSpPr>
              <p:spPr>
                <a:xfrm>
                  <a:off x="827584" y="3356992"/>
                  <a:ext cx="4176464" cy="1584176"/>
                </a:xfrm>
                <a:prstGeom prst="rect">
                  <a:avLst/>
                </a:prstGeom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81" name="Rectangle 280"/>
                <p:cNvSpPr/>
                <p:nvPr/>
              </p:nvSpPr>
              <p:spPr>
                <a:xfrm>
                  <a:off x="2915816" y="2996952"/>
                  <a:ext cx="2240632" cy="2096616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82" name="Rectangle 281"/>
                <p:cNvSpPr/>
                <p:nvPr/>
              </p:nvSpPr>
              <p:spPr>
                <a:xfrm>
                  <a:off x="539552" y="3789040"/>
                  <a:ext cx="4752528" cy="576064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</p:grpSp>
          <p:sp>
            <p:nvSpPr>
              <p:cNvPr id="278" name="Rectangle 277"/>
              <p:cNvSpPr/>
              <p:nvPr/>
            </p:nvSpPr>
            <p:spPr>
              <a:xfrm>
                <a:off x="1306225" y="2848700"/>
                <a:ext cx="605714" cy="512528"/>
              </a:xfrm>
              <a:prstGeom prst="rect">
                <a:avLst/>
              </a:prstGeom>
              <a:solidFill>
                <a:schemeClr val="accent1">
                  <a:alpha val="23000"/>
                </a:schemeClr>
              </a:solidFill>
              <a:ln w="12700"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276" name="Rectangle 275"/>
            <p:cNvSpPr/>
            <p:nvPr/>
          </p:nvSpPr>
          <p:spPr>
            <a:xfrm>
              <a:off x="1458625" y="3001100"/>
              <a:ext cx="449079" cy="355892"/>
            </a:xfrm>
            <a:prstGeom prst="rect">
              <a:avLst/>
            </a:prstGeom>
            <a:solidFill>
              <a:srgbClr val="FF0000">
                <a:alpha val="23000"/>
              </a:srgb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217" name="Group 216"/>
          <p:cNvGrpSpPr/>
          <p:nvPr/>
        </p:nvGrpSpPr>
        <p:grpSpPr>
          <a:xfrm>
            <a:off x="5640259" y="5805264"/>
            <a:ext cx="1584176" cy="745495"/>
            <a:chOff x="467544" y="2708920"/>
            <a:chExt cx="1584176" cy="745495"/>
          </a:xfrm>
        </p:grpSpPr>
        <p:grpSp>
          <p:nvGrpSpPr>
            <p:cNvPr id="218" name="Group 118"/>
            <p:cNvGrpSpPr/>
            <p:nvPr/>
          </p:nvGrpSpPr>
          <p:grpSpPr>
            <a:xfrm>
              <a:off x="467544" y="2708920"/>
              <a:ext cx="1584176" cy="745495"/>
              <a:chOff x="467544" y="2708920"/>
              <a:chExt cx="1584176" cy="745495"/>
            </a:xfrm>
          </p:grpSpPr>
          <p:grpSp>
            <p:nvGrpSpPr>
              <p:cNvPr id="220" name="Group 3"/>
              <p:cNvGrpSpPr/>
              <p:nvPr/>
            </p:nvGrpSpPr>
            <p:grpSpPr>
              <a:xfrm>
                <a:off x="467544" y="2708920"/>
                <a:ext cx="1584176" cy="745495"/>
                <a:chOff x="467544" y="2924944"/>
                <a:chExt cx="4896544" cy="2304256"/>
              </a:xfrm>
            </p:grpSpPr>
            <p:sp>
              <p:nvSpPr>
                <p:cNvPr id="222" name="Rectangle 221"/>
                <p:cNvSpPr/>
                <p:nvPr/>
              </p:nvSpPr>
              <p:spPr>
                <a:xfrm>
                  <a:off x="467544" y="2924944"/>
                  <a:ext cx="4896544" cy="2304256"/>
                </a:xfrm>
                <a:prstGeom prst="rect">
                  <a:avLst/>
                </a:prstGeom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  <p:sp>
              <p:nvSpPr>
                <p:cNvPr id="223" name="Rectangle 222"/>
                <p:cNvSpPr/>
                <p:nvPr/>
              </p:nvSpPr>
              <p:spPr>
                <a:xfrm>
                  <a:off x="827584" y="3356992"/>
                  <a:ext cx="4176464" cy="1584176"/>
                </a:xfrm>
                <a:prstGeom prst="rect">
                  <a:avLst/>
                </a:prstGeom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24" name="Rectangle 223"/>
                <p:cNvSpPr/>
                <p:nvPr/>
              </p:nvSpPr>
              <p:spPr>
                <a:xfrm>
                  <a:off x="2915816" y="2996952"/>
                  <a:ext cx="2240632" cy="2096616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25" name="Rectangle 224"/>
                <p:cNvSpPr/>
                <p:nvPr/>
              </p:nvSpPr>
              <p:spPr>
                <a:xfrm>
                  <a:off x="539552" y="3789040"/>
                  <a:ext cx="4752528" cy="576064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</p:grpSp>
          <p:sp>
            <p:nvSpPr>
              <p:cNvPr id="221" name="Rectangle 220"/>
              <p:cNvSpPr/>
              <p:nvPr/>
            </p:nvSpPr>
            <p:spPr>
              <a:xfrm>
                <a:off x="1306225" y="2848700"/>
                <a:ext cx="605714" cy="512528"/>
              </a:xfrm>
              <a:prstGeom prst="rect">
                <a:avLst/>
              </a:prstGeom>
              <a:solidFill>
                <a:schemeClr val="accent1">
                  <a:alpha val="23000"/>
                </a:schemeClr>
              </a:solidFill>
              <a:ln w="12700"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219" name="Rectangle 218"/>
            <p:cNvSpPr/>
            <p:nvPr/>
          </p:nvSpPr>
          <p:spPr>
            <a:xfrm>
              <a:off x="1458625" y="3001100"/>
              <a:ext cx="449079" cy="355892"/>
            </a:xfrm>
            <a:prstGeom prst="rect">
              <a:avLst/>
            </a:prstGeom>
            <a:solidFill>
              <a:srgbClr val="FF0000">
                <a:alpha val="23000"/>
              </a:srgb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cxnSp>
        <p:nvCxnSpPr>
          <p:cNvPr id="169" name="Straight Arrow Connector 168"/>
          <p:cNvCxnSpPr/>
          <p:nvPr/>
        </p:nvCxnSpPr>
        <p:spPr>
          <a:xfrm rot="5400000" flipH="1" flipV="1">
            <a:off x="5780304" y="4933755"/>
            <a:ext cx="2012782" cy="1138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grpSp>
        <p:nvGrpSpPr>
          <p:cNvPr id="235" name="Group 14"/>
          <p:cNvGrpSpPr/>
          <p:nvPr/>
        </p:nvGrpSpPr>
        <p:grpSpPr>
          <a:xfrm>
            <a:off x="5640259" y="4509120"/>
            <a:ext cx="1584176" cy="745495"/>
            <a:chOff x="5940152" y="3717032"/>
            <a:chExt cx="2448272" cy="1152128"/>
          </a:xfrm>
        </p:grpSpPr>
        <p:grpSp>
          <p:nvGrpSpPr>
            <p:cNvPr id="236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238" name="Rectangle 237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239" name="Rectangle 238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40" name="Rectangle 239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41" name="Rectangle 240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237" name="Rectangle 236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208" name="Group 207"/>
          <p:cNvGrpSpPr/>
          <p:nvPr/>
        </p:nvGrpSpPr>
        <p:grpSpPr>
          <a:xfrm>
            <a:off x="3840059" y="5805264"/>
            <a:ext cx="1584176" cy="745495"/>
            <a:chOff x="467544" y="2708920"/>
            <a:chExt cx="1584176" cy="745495"/>
          </a:xfrm>
        </p:grpSpPr>
        <p:grpSp>
          <p:nvGrpSpPr>
            <p:cNvPr id="209" name="Group 118"/>
            <p:cNvGrpSpPr/>
            <p:nvPr/>
          </p:nvGrpSpPr>
          <p:grpSpPr>
            <a:xfrm>
              <a:off x="467544" y="2708920"/>
              <a:ext cx="1584176" cy="745495"/>
              <a:chOff x="467544" y="2708920"/>
              <a:chExt cx="1584176" cy="745495"/>
            </a:xfrm>
          </p:grpSpPr>
          <p:grpSp>
            <p:nvGrpSpPr>
              <p:cNvPr id="211" name="Group 3"/>
              <p:cNvGrpSpPr/>
              <p:nvPr/>
            </p:nvGrpSpPr>
            <p:grpSpPr>
              <a:xfrm>
                <a:off x="467544" y="2708920"/>
                <a:ext cx="1584176" cy="745495"/>
                <a:chOff x="467544" y="2924944"/>
                <a:chExt cx="4896544" cy="2304256"/>
              </a:xfrm>
            </p:grpSpPr>
            <p:sp>
              <p:nvSpPr>
                <p:cNvPr id="213" name="Rectangle 212"/>
                <p:cNvSpPr/>
                <p:nvPr/>
              </p:nvSpPr>
              <p:spPr>
                <a:xfrm>
                  <a:off x="467544" y="2924944"/>
                  <a:ext cx="4896544" cy="2304256"/>
                </a:xfrm>
                <a:prstGeom prst="rect">
                  <a:avLst/>
                </a:prstGeom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  <p:sp>
              <p:nvSpPr>
                <p:cNvPr id="214" name="Rectangle 213"/>
                <p:cNvSpPr/>
                <p:nvPr/>
              </p:nvSpPr>
              <p:spPr>
                <a:xfrm>
                  <a:off x="827584" y="3356992"/>
                  <a:ext cx="4176464" cy="1584176"/>
                </a:xfrm>
                <a:prstGeom prst="rect">
                  <a:avLst/>
                </a:prstGeom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15" name="Rectangle 214"/>
                <p:cNvSpPr/>
                <p:nvPr/>
              </p:nvSpPr>
              <p:spPr>
                <a:xfrm>
                  <a:off x="2915816" y="2996952"/>
                  <a:ext cx="2240632" cy="2096616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16" name="Rectangle 215"/>
                <p:cNvSpPr/>
                <p:nvPr/>
              </p:nvSpPr>
              <p:spPr>
                <a:xfrm>
                  <a:off x="539552" y="3789040"/>
                  <a:ext cx="4752528" cy="576064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</p:grpSp>
          <p:sp>
            <p:nvSpPr>
              <p:cNvPr id="212" name="Rectangle 211"/>
              <p:cNvSpPr/>
              <p:nvPr/>
            </p:nvSpPr>
            <p:spPr>
              <a:xfrm>
                <a:off x="1306225" y="2848700"/>
                <a:ext cx="605714" cy="512528"/>
              </a:xfrm>
              <a:prstGeom prst="rect">
                <a:avLst/>
              </a:prstGeom>
              <a:solidFill>
                <a:schemeClr val="accent1">
                  <a:alpha val="23000"/>
                </a:schemeClr>
              </a:solidFill>
              <a:ln w="12700"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210" name="Rectangle 209"/>
            <p:cNvSpPr/>
            <p:nvPr/>
          </p:nvSpPr>
          <p:spPr>
            <a:xfrm>
              <a:off x="1458625" y="3001100"/>
              <a:ext cx="449079" cy="355892"/>
            </a:xfrm>
            <a:prstGeom prst="rect">
              <a:avLst/>
            </a:prstGeom>
            <a:solidFill>
              <a:srgbClr val="FF0000">
                <a:alpha val="23000"/>
              </a:srgb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201" name="Group 14"/>
          <p:cNvGrpSpPr/>
          <p:nvPr/>
        </p:nvGrpSpPr>
        <p:grpSpPr>
          <a:xfrm>
            <a:off x="3840059" y="4509120"/>
            <a:ext cx="1584176" cy="745495"/>
            <a:chOff x="5940152" y="3717032"/>
            <a:chExt cx="2448272" cy="1152128"/>
          </a:xfrm>
        </p:grpSpPr>
        <p:grpSp>
          <p:nvGrpSpPr>
            <p:cNvPr id="202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204" name="Rectangle 203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205" name="Rectangle 204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06" name="Rectangle 205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207" name="Rectangle 206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203" name="Rectangle 202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189" name="Group 188"/>
          <p:cNvGrpSpPr/>
          <p:nvPr/>
        </p:nvGrpSpPr>
        <p:grpSpPr>
          <a:xfrm>
            <a:off x="2039859" y="3140968"/>
            <a:ext cx="1584176" cy="745495"/>
            <a:chOff x="467544" y="2708920"/>
            <a:chExt cx="1584176" cy="745495"/>
          </a:xfrm>
        </p:grpSpPr>
        <p:grpSp>
          <p:nvGrpSpPr>
            <p:cNvPr id="190" name="Group 118"/>
            <p:cNvGrpSpPr/>
            <p:nvPr/>
          </p:nvGrpSpPr>
          <p:grpSpPr>
            <a:xfrm>
              <a:off x="467544" y="2708920"/>
              <a:ext cx="1584176" cy="745495"/>
              <a:chOff x="467544" y="2708920"/>
              <a:chExt cx="1584176" cy="745495"/>
            </a:xfrm>
          </p:grpSpPr>
          <p:grpSp>
            <p:nvGrpSpPr>
              <p:cNvPr id="192" name="Group 3"/>
              <p:cNvGrpSpPr/>
              <p:nvPr/>
            </p:nvGrpSpPr>
            <p:grpSpPr>
              <a:xfrm>
                <a:off x="467544" y="2708920"/>
                <a:ext cx="1584176" cy="745495"/>
                <a:chOff x="467544" y="2924944"/>
                <a:chExt cx="4896544" cy="2304256"/>
              </a:xfrm>
            </p:grpSpPr>
            <p:sp>
              <p:nvSpPr>
                <p:cNvPr id="194" name="Rectangle 193"/>
                <p:cNvSpPr/>
                <p:nvPr/>
              </p:nvSpPr>
              <p:spPr>
                <a:xfrm>
                  <a:off x="467544" y="2924944"/>
                  <a:ext cx="4896544" cy="2304256"/>
                </a:xfrm>
                <a:prstGeom prst="rect">
                  <a:avLst/>
                </a:prstGeom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  <p:sp>
              <p:nvSpPr>
                <p:cNvPr id="195" name="Rectangle 194"/>
                <p:cNvSpPr/>
                <p:nvPr/>
              </p:nvSpPr>
              <p:spPr>
                <a:xfrm>
                  <a:off x="827584" y="3356992"/>
                  <a:ext cx="4176464" cy="1584176"/>
                </a:xfrm>
                <a:prstGeom prst="rect">
                  <a:avLst/>
                </a:prstGeom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96" name="Rectangle 195"/>
                <p:cNvSpPr/>
                <p:nvPr/>
              </p:nvSpPr>
              <p:spPr>
                <a:xfrm>
                  <a:off x="2915816" y="2996952"/>
                  <a:ext cx="2240632" cy="2096616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97" name="Rectangle 196"/>
                <p:cNvSpPr/>
                <p:nvPr/>
              </p:nvSpPr>
              <p:spPr>
                <a:xfrm>
                  <a:off x="539552" y="3789040"/>
                  <a:ext cx="4752528" cy="576064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</p:grpSp>
          <p:sp>
            <p:nvSpPr>
              <p:cNvPr id="193" name="Rectangle 192"/>
              <p:cNvSpPr/>
              <p:nvPr/>
            </p:nvSpPr>
            <p:spPr>
              <a:xfrm>
                <a:off x="1306225" y="2848700"/>
                <a:ext cx="605714" cy="512528"/>
              </a:xfrm>
              <a:prstGeom prst="rect">
                <a:avLst/>
              </a:prstGeom>
              <a:solidFill>
                <a:schemeClr val="accent1">
                  <a:alpha val="23000"/>
                </a:schemeClr>
              </a:solidFill>
              <a:ln w="12700"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191" name="Rectangle 190"/>
            <p:cNvSpPr/>
            <p:nvPr/>
          </p:nvSpPr>
          <p:spPr>
            <a:xfrm>
              <a:off x="1458625" y="3001100"/>
              <a:ext cx="449079" cy="355892"/>
            </a:xfrm>
            <a:prstGeom prst="rect">
              <a:avLst/>
            </a:prstGeom>
            <a:solidFill>
              <a:srgbClr val="FF0000">
                <a:alpha val="23000"/>
              </a:srgb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187" name="Group 186"/>
          <p:cNvGrpSpPr/>
          <p:nvPr/>
        </p:nvGrpSpPr>
        <p:grpSpPr>
          <a:xfrm>
            <a:off x="239659" y="3140968"/>
            <a:ext cx="1584176" cy="745495"/>
            <a:chOff x="467544" y="2708920"/>
            <a:chExt cx="1584176" cy="745495"/>
          </a:xfrm>
        </p:grpSpPr>
        <p:grpSp>
          <p:nvGrpSpPr>
            <p:cNvPr id="119" name="Group 118"/>
            <p:cNvGrpSpPr/>
            <p:nvPr/>
          </p:nvGrpSpPr>
          <p:grpSpPr>
            <a:xfrm>
              <a:off x="467544" y="2708920"/>
              <a:ext cx="1584176" cy="745495"/>
              <a:chOff x="467544" y="2708920"/>
              <a:chExt cx="1584176" cy="745495"/>
            </a:xfrm>
          </p:grpSpPr>
          <p:grpSp>
            <p:nvGrpSpPr>
              <p:cNvPr id="19" name="Group 3"/>
              <p:cNvGrpSpPr/>
              <p:nvPr/>
            </p:nvGrpSpPr>
            <p:grpSpPr>
              <a:xfrm>
                <a:off x="467544" y="2708920"/>
                <a:ext cx="1584176" cy="745495"/>
                <a:chOff x="467544" y="2924944"/>
                <a:chExt cx="4896544" cy="2304256"/>
              </a:xfrm>
            </p:grpSpPr>
            <p:sp>
              <p:nvSpPr>
                <p:cNvPr id="15" name="Rectangle 14"/>
                <p:cNvSpPr/>
                <p:nvPr/>
              </p:nvSpPr>
              <p:spPr>
                <a:xfrm>
                  <a:off x="467544" y="2924944"/>
                  <a:ext cx="4896544" cy="2304256"/>
                </a:xfrm>
                <a:prstGeom prst="rect">
                  <a:avLst/>
                </a:prstGeom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  <p:sp>
              <p:nvSpPr>
                <p:cNvPr id="16" name="Rectangle 15"/>
                <p:cNvSpPr/>
                <p:nvPr/>
              </p:nvSpPr>
              <p:spPr>
                <a:xfrm>
                  <a:off x="827584" y="3356992"/>
                  <a:ext cx="4176464" cy="1584176"/>
                </a:xfrm>
                <a:prstGeom prst="rect">
                  <a:avLst/>
                </a:prstGeom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7" name="Rectangle 16"/>
                <p:cNvSpPr/>
                <p:nvPr/>
              </p:nvSpPr>
              <p:spPr>
                <a:xfrm>
                  <a:off x="2915816" y="2996952"/>
                  <a:ext cx="2240632" cy="2096616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18" name="Rectangle 17"/>
                <p:cNvSpPr/>
                <p:nvPr/>
              </p:nvSpPr>
              <p:spPr>
                <a:xfrm>
                  <a:off x="539552" y="3789040"/>
                  <a:ext cx="4752528" cy="576064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</p:grpSp>
          <p:sp>
            <p:nvSpPr>
              <p:cNvPr id="13" name="Rectangle 12"/>
              <p:cNvSpPr/>
              <p:nvPr/>
            </p:nvSpPr>
            <p:spPr>
              <a:xfrm>
                <a:off x="1306225" y="2848700"/>
                <a:ext cx="605714" cy="512528"/>
              </a:xfrm>
              <a:prstGeom prst="rect">
                <a:avLst/>
              </a:prstGeom>
              <a:solidFill>
                <a:schemeClr val="accent1">
                  <a:alpha val="23000"/>
                </a:schemeClr>
              </a:solidFill>
              <a:ln w="12700"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113" name="Rectangle 112"/>
            <p:cNvSpPr/>
            <p:nvPr/>
          </p:nvSpPr>
          <p:spPr>
            <a:xfrm>
              <a:off x="1458625" y="3001100"/>
              <a:ext cx="449079" cy="355892"/>
            </a:xfrm>
            <a:prstGeom prst="rect">
              <a:avLst/>
            </a:prstGeom>
            <a:solidFill>
              <a:srgbClr val="FF0000">
                <a:alpha val="23000"/>
              </a:srgb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104" name="Group 14"/>
          <p:cNvGrpSpPr/>
          <p:nvPr/>
        </p:nvGrpSpPr>
        <p:grpSpPr>
          <a:xfrm>
            <a:off x="239659" y="5805264"/>
            <a:ext cx="1584176" cy="745495"/>
            <a:chOff x="5940152" y="3717032"/>
            <a:chExt cx="2448272" cy="1152128"/>
          </a:xfrm>
        </p:grpSpPr>
        <p:grpSp>
          <p:nvGrpSpPr>
            <p:cNvPr id="105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107" name="Rectangle 106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09" name="Rectangle 108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10" name="Rectangle 109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11" name="Rectangle 110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106" name="Rectangle 105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4" name="Group 14"/>
          <p:cNvGrpSpPr/>
          <p:nvPr/>
        </p:nvGrpSpPr>
        <p:grpSpPr>
          <a:xfrm>
            <a:off x="2039859" y="4509120"/>
            <a:ext cx="1584176" cy="745495"/>
            <a:chOff x="5940152" y="3717032"/>
            <a:chExt cx="2448272" cy="1152128"/>
          </a:xfrm>
        </p:grpSpPr>
        <p:grpSp>
          <p:nvGrpSpPr>
            <p:cNvPr id="9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139" name="Rectangle 138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40" name="Rectangle 139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41" name="Rectangle 140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42" name="Rectangle 141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138" name="Rectangle 137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Triple buffered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Render (swap pending)</a:t>
            </a:r>
          </a:p>
        </p:txBody>
      </p:sp>
      <p:cxnSp>
        <p:nvCxnSpPr>
          <p:cNvPr id="22" name="Straight Arrow Connector 21"/>
          <p:cNvCxnSpPr/>
          <p:nvPr/>
        </p:nvCxnSpPr>
        <p:spPr>
          <a:xfrm rot="16200000" flipH="1">
            <a:off x="1187179" y="3165048"/>
            <a:ext cx="436196" cy="10000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1139251" y="2564904"/>
            <a:ext cx="8164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render</a:t>
            </a:r>
            <a:endParaRPr lang="de-DE" dirty="0"/>
          </a:p>
        </p:txBody>
      </p:sp>
      <p:sp>
        <p:nvSpPr>
          <p:cNvPr id="26" name="TextBox 25"/>
          <p:cNvSpPr txBox="1"/>
          <p:nvPr/>
        </p:nvSpPr>
        <p:spPr>
          <a:xfrm>
            <a:off x="239659" y="5805264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27" name="TextBox 26"/>
          <p:cNvSpPr txBox="1"/>
          <p:nvPr/>
        </p:nvSpPr>
        <p:spPr>
          <a:xfrm>
            <a:off x="239659" y="3140968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grpSp>
        <p:nvGrpSpPr>
          <p:cNvPr id="34" name="Group 3"/>
          <p:cNvGrpSpPr/>
          <p:nvPr/>
        </p:nvGrpSpPr>
        <p:grpSpPr>
          <a:xfrm>
            <a:off x="239659" y="4509120"/>
            <a:ext cx="1584176" cy="745495"/>
            <a:chOff x="467544" y="2924944"/>
            <a:chExt cx="4896544" cy="2304256"/>
          </a:xfrm>
        </p:grpSpPr>
        <p:sp>
          <p:nvSpPr>
            <p:cNvPr id="74" name="Rectangle 73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75" name="Rectangle 74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6" name="Rectangle 75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8" name="Rectangle 77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sp>
        <p:nvSpPr>
          <p:cNvPr id="79" name="TextBox 78"/>
          <p:cNvSpPr txBox="1"/>
          <p:nvPr/>
        </p:nvSpPr>
        <p:spPr>
          <a:xfrm>
            <a:off x="239659" y="45091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idle</a:t>
            </a:r>
            <a:endParaRPr lang="de-DE" sz="1000" dirty="0"/>
          </a:p>
        </p:txBody>
      </p:sp>
      <p:grpSp>
        <p:nvGrpSpPr>
          <p:cNvPr id="44" name="Group 14"/>
          <p:cNvGrpSpPr/>
          <p:nvPr/>
        </p:nvGrpSpPr>
        <p:grpSpPr>
          <a:xfrm>
            <a:off x="2039859" y="5805264"/>
            <a:ext cx="1584176" cy="745495"/>
            <a:chOff x="5940152" y="3717032"/>
            <a:chExt cx="2448272" cy="1152128"/>
          </a:xfrm>
        </p:grpSpPr>
        <p:grpSp>
          <p:nvGrpSpPr>
            <p:cNvPr id="45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115" name="Rectangle 114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16" name="Rectangle 115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17" name="Rectangle 116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18" name="Rectangle 117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114" name="Rectangle 113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126" name="TextBox 125"/>
          <p:cNvSpPr txBox="1"/>
          <p:nvPr/>
        </p:nvSpPr>
        <p:spPr>
          <a:xfrm>
            <a:off x="2975963" y="2636912"/>
            <a:ext cx="6272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copy</a:t>
            </a:r>
            <a:endParaRPr lang="de-DE" dirty="0"/>
          </a:p>
        </p:txBody>
      </p:sp>
      <p:sp>
        <p:nvSpPr>
          <p:cNvPr id="127" name="TextBox 126"/>
          <p:cNvSpPr txBox="1"/>
          <p:nvPr/>
        </p:nvSpPr>
        <p:spPr>
          <a:xfrm>
            <a:off x="2039859" y="5805264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128" name="TextBox 127"/>
          <p:cNvSpPr txBox="1"/>
          <p:nvPr/>
        </p:nvSpPr>
        <p:spPr>
          <a:xfrm>
            <a:off x="2039859" y="3140968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cxnSp>
        <p:nvCxnSpPr>
          <p:cNvPr id="129" name="Straight Arrow Connector 128"/>
          <p:cNvCxnSpPr/>
          <p:nvPr/>
        </p:nvCxnSpPr>
        <p:spPr>
          <a:xfrm rot="5400000" flipH="1" flipV="1">
            <a:off x="2863980" y="5617831"/>
            <a:ext cx="644630" cy="1138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135" name="TextBox 134"/>
          <p:cNvSpPr txBox="1"/>
          <p:nvPr/>
        </p:nvSpPr>
        <p:spPr>
          <a:xfrm>
            <a:off x="2039859" y="45091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idle</a:t>
            </a:r>
            <a:endParaRPr lang="de-DE" sz="1000" dirty="0"/>
          </a:p>
        </p:txBody>
      </p:sp>
      <p:cxnSp>
        <p:nvCxnSpPr>
          <p:cNvPr id="146" name="Straight Connector 145"/>
          <p:cNvCxnSpPr/>
          <p:nvPr/>
        </p:nvCxnSpPr>
        <p:spPr>
          <a:xfrm rot="5400000">
            <a:off x="-336405" y="4437112"/>
            <a:ext cx="446449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8" name="TextBox 147"/>
          <p:cNvSpPr txBox="1"/>
          <p:nvPr/>
        </p:nvSpPr>
        <p:spPr>
          <a:xfrm>
            <a:off x="1895843" y="2204864"/>
            <a:ext cx="18475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‘</a:t>
            </a:r>
            <a:r>
              <a:rPr lang="en-US" sz="1400" i="1" dirty="0" smtClean="0"/>
              <a:t>done</a:t>
            </a:r>
            <a:r>
              <a:rPr lang="en-US" sz="1400" dirty="0" smtClean="0"/>
              <a:t>’ callback</a:t>
            </a:r>
          </a:p>
          <a:p>
            <a:r>
              <a:rPr lang="en-US" sz="1400" dirty="0" smtClean="0"/>
              <a:t>of asynchronous </a:t>
            </a:r>
            <a:r>
              <a:rPr lang="en-US" sz="1400" b="1" dirty="0" smtClean="0"/>
              <a:t>swap</a:t>
            </a:r>
            <a:r>
              <a:rPr lang="en-US" sz="1400" dirty="0" smtClean="0"/>
              <a:t>:</a:t>
            </a:r>
            <a:endParaRPr lang="de-DE" sz="1400" dirty="0"/>
          </a:p>
        </p:txBody>
      </p:sp>
      <p:grpSp>
        <p:nvGrpSpPr>
          <p:cNvPr id="137" name="Group 3"/>
          <p:cNvGrpSpPr/>
          <p:nvPr/>
        </p:nvGrpSpPr>
        <p:grpSpPr>
          <a:xfrm>
            <a:off x="3840059" y="3140968"/>
            <a:ext cx="1584176" cy="745495"/>
            <a:chOff x="467544" y="2924944"/>
            <a:chExt cx="4896544" cy="2304256"/>
          </a:xfrm>
        </p:grpSpPr>
        <p:sp>
          <p:nvSpPr>
            <p:cNvPr id="143" name="Rectangle 142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144" name="Rectangle 143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45" name="Rectangle 144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47" name="Rectangle 146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sp>
        <p:nvSpPr>
          <p:cNvPr id="156" name="TextBox 155"/>
          <p:cNvSpPr txBox="1"/>
          <p:nvPr/>
        </p:nvSpPr>
        <p:spPr>
          <a:xfrm>
            <a:off x="4776163" y="2636912"/>
            <a:ext cx="6682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swap</a:t>
            </a:r>
            <a:endParaRPr lang="de-DE" dirty="0"/>
          </a:p>
        </p:txBody>
      </p:sp>
      <p:sp>
        <p:nvSpPr>
          <p:cNvPr id="157" name="TextBox 156"/>
          <p:cNvSpPr txBox="1"/>
          <p:nvPr/>
        </p:nvSpPr>
        <p:spPr>
          <a:xfrm>
            <a:off x="3840059" y="5805264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158" name="TextBox 157"/>
          <p:cNvSpPr txBox="1"/>
          <p:nvPr/>
        </p:nvSpPr>
        <p:spPr>
          <a:xfrm>
            <a:off x="3840059" y="3140968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sp>
        <p:nvSpPr>
          <p:cNvPr id="166" name="TextBox 165"/>
          <p:cNvSpPr txBox="1"/>
          <p:nvPr/>
        </p:nvSpPr>
        <p:spPr>
          <a:xfrm>
            <a:off x="6576363" y="2636912"/>
            <a:ext cx="6272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copy</a:t>
            </a:r>
            <a:endParaRPr lang="de-DE" dirty="0"/>
          </a:p>
        </p:txBody>
      </p:sp>
      <p:sp>
        <p:nvSpPr>
          <p:cNvPr id="167" name="TextBox 166"/>
          <p:cNvSpPr txBox="1"/>
          <p:nvPr/>
        </p:nvSpPr>
        <p:spPr>
          <a:xfrm>
            <a:off x="5640259" y="5805264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168" name="TextBox 167"/>
          <p:cNvSpPr txBox="1"/>
          <p:nvPr/>
        </p:nvSpPr>
        <p:spPr>
          <a:xfrm>
            <a:off x="5640259" y="3140968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cxnSp>
        <p:nvCxnSpPr>
          <p:cNvPr id="170" name="Straight Connector 169"/>
          <p:cNvCxnSpPr/>
          <p:nvPr/>
        </p:nvCxnSpPr>
        <p:spPr>
          <a:xfrm>
            <a:off x="3696043" y="5661248"/>
            <a:ext cx="18002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1" name="TextBox 180"/>
          <p:cNvSpPr txBox="1"/>
          <p:nvPr/>
        </p:nvSpPr>
        <p:spPr>
          <a:xfrm>
            <a:off x="3984075" y="45091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idle</a:t>
            </a:r>
            <a:endParaRPr lang="de-DE" sz="1000" dirty="0"/>
          </a:p>
        </p:txBody>
      </p:sp>
      <p:sp>
        <p:nvSpPr>
          <p:cNvPr id="182" name="TextBox 181"/>
          <p:cNvSpPr txBox="1"/>
          <p:nvPr/>
        </p:nvSpPr>
        <p:spPr>
          <a:xfrm>
            <a:off x="5640259" y="45091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idle</a:t>
            </a:r>
            <a:endParaRPr lang="de-DE" sz="1000" dirty="0"/>
          </a:p>
        </p:txBody>
      </p:sp>
      <p:cxnSp>
        <p:nvCxnSpPr>
          <p:cNvPr id="183" name="Straight Connector 182"/>
          <p:cNvCxnSpPr/>
          <p:nvPr/>
        </p:nvCxnSpPr>
        <p:spPr>
          <a:xfrm>
            <a:off x="3696043" y="4365104"/>
            <a:ext cx="18002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4" name="Straight Arrow Connector 183"/>
          <p:cNvCxnSpPr/>
          <p:nvPr/>
        </p:nvCxnSpPr>
        <p:spPr>
          <a:xfrm rot="16200000" flipV="1">
            <a:off x="4392827" y="4125784"/>
            <a:ext cx="622657" cy="14401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5" name="Straight Arrow Connector 184"/>
          <p:cNvCxnSpPr/>
          <p:nvPr/>
        </p:nvCxnSpPr>
        <p:spPr>
          <a:xfrm rot="5400000">
            <a:off x="2866649" y="4869160"/>
            <a:ext cx="1873002" cy="79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6" name="Straight Arrow Connector 185"/>
          <p:cNvCxnSpPr/>
          <p:nvPr/>
        </p:nvCxnSpPr>
        <p:spPr>
          <a:xfrm rot="5400000" flipH="1" flipV="1">
            <a:off x="4428829" y="5457932"/>
            <a:ext cx="550650" cy="144017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8" name="TextBox 197"/>
          <p:cNvSpPr txBox="1"/>
          <p:nvPr/>
        </p:nvSpPr>
        <p:spPr>
          <a:xfrm>
            <a:off x="3768051" y="2276872"/>
            <a:ext cx="259596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Seeing that updates are pending:</a:t>
            </a:r>
            <a:endParaRPr lang="de-DE" sz="1400" dirty="0"/>
          </a:p>
        </p:txBody>
      </p:sp>
      <p:grpSp>
        <p:nvGrpSpPr>
          <p:cNvPr id="226" name="Group 225"/>
          <p:cNvGrpSpPr/>
          <p:nvPr/>
        </p:nvGrpSpPr>
        <p:grpSpPr>
          <a:xfrm>
            <a:off x="5640259" y="3140968"/>
            <a:ext cx="1584176" cy="745495"/>
            <a:chOff x="467544" y="2708920"/>
            <a:chExt cx="1584176" cy="745495"/>
          </a:xfrm>
        </p:grpSpPr>
        <p:grpSp>
          <p:nvGrpSpPr>
            <p:cNvPr id="227" name="Group 118"/>
            <p:cNvGrpSpPr/>
            <p:nvPr/>
          </p:nvGrpSpPr>
          <p:grpSpPr>
            <a:xfrm>
              <a:off x="467544" y="2708920"/>
              <a:ext cx="1584176" cy="745495"/>
              <a:chOff x="467544" y="2708920"/>
              <a:chExt cx="1584176" cy="745495"/>
            </a:xfrm>
          </p:grpSpPr>
          <p:grpSp>
            <p:nvGrpSpPr>
              <p:cNvPr id="229" name="Group 3"/>
              <p:cNvGrpSpPr/>
              <p:nvPr/>
            </p:nvGrpSpPr>
            <p:grpSpPr>
              <a:xfrm>
                <a:off x="467544" y="2708920"/>
                <a:ext cx="1584176" cy="745495"/>
                <a:chOff x="467544" y="2924944"/>
                <a:chExt cx="4896544" cy="2304256"/>
              </a:xfrm>
            </p:grpSpPr>
            <p:sp>
              <p:nvSpPr>
                <p:cNvPr id="231" name="Rectangle 230"/>
                <p:cNvSpPr/>
                <p:nvPr/>
              </p:nvSpPr>
              <p:spPr>
                <a:xfrm>
                  <a:off x="467544" y="2924944"/>
                  <a:ext cx="4896544" cy="2304256"/>
                </a:xfrm>
                <a:prstGeom prst="rect">
                  <a:avLst/>
                </a:prstGeom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  <p:sp>
              <p:nvSpPr>
                <p:cNvPr id="232" name="Rectangle 231"/>
                <p:cNvSpPr/>
                <p:nvPr/>
              </p:nvSpPr>
              <p:spPr>
                <a:xfrm>
                  <a:off x="827584" y="3356992"/>
                  <a:ext cx="4176464" cy="1584176"/>
                </a:xfrm>
                <a:prstGeom prst="rect">
                  <a:avLst/>
                </a:prstGeom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33" name="Rectangle 232"/>
                <p:cNvSpPr/>
                <p:nvPr/>
              </p:nvSpPr>
              <p:spPr>
                <a:xfrm>
                  <a:off x="2915816" y="2996952"/>
                  <a:ext cx="2240632" cy="2096616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34" name="Rectangle 233"/>
                <p:cNvSpPr/>
                <p:nvPr/>
              </p:nvSpPr>
              <p:spPr>
                <a:xfrm>
                  <a:off x="539552" y="3789040"/>
                  <a:ext cx="4752528" cy="576064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</p:grpSp>
          <p:sp>
            <p:nvSpPr>
              <p:cNvPr id="230" name="Rectangle 229"/>
              <p:cNvSpPr/>
              <p:nvPr/>
            </p:nvSpPr>
            <p:spPr>
              <a:xfrm>
                <a:off x="1306225" y="2848700"/>
                <a:ext cx="605714" cy="512528"/>
              </a:xfrm>
              <a:prstGeom prst="rect">
                <a:avLst/>
              </a:prstGeom>
              <a:solidFill>
                <a:schemeClr val="accent1">
                  <a:alpha val="23000"/>
                </a:schemeClr>
              </a:solidFill>
              <a:ln w="12700"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228" name="Rectangle 227"/>
            <p:cNvSpPr/>
            <p:nvPr/>
          </p:nvSpPr>
          <p:spPr>
            <a:xfrm>
              <a:off x="1458625" y="3001100"/>
              <a:ext cx="449079" cy="355892"/>
            </a:xfrm>
            <a:prstGeom prst="rect">
              <a:avLst/>
            </a:prstGeom>
            <a:solidFill>
              <a:srgbClr val="FF0000">
                <a:alpha val="23000"/>
              </a:srgb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cxnSp>
        <p:nvCxnSpPr>
          <p:cNvPr id="242" name="Straight Connector 241"/>
          <p:cNvCxnSpPr/>
          <p:nvPr/>
        </p:nvCxnSpPr>
        <p:spPr>
          <a:xfrm rot="5400000">
            <a:off x="5064195" y="4437112"/>
            <a:ext cx="446449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43" name="Group 242"/>
          <p:cNvGrpSpPr/>
          <p:nvPr/>
        </p:nvGrpSpPr>
        <p:grpSpPr>
          <a:xfrm>
            <a:off x="7424796" y="3140968"/>
            <a:ext cx="1584176" cy="745495"/>
            <a:chOff x="467544" y="2708920"/>
            <a:chExt cx="1584176" cy="745495"/>
          </a:xfrm>
        </p:grpSpPr>
        <p:grpSp>
          <p:nvGrpSpPr>
            <p:cNvPr id="244" name="Group 118"/>
            <p:cNvGrpSpPr/>
            <p:nvPr/>
          </p:nvGrpSpPr>
          <p:grpSpPr>
            <a:xfrm>
              <a:off x="467544" y="2708920"/>
              <a:ext cx="1584176" cy="745495"/>
              <a:chOff x="467544" y="2708920"/>
              <a:chExt cx="1584176" cy="745495"/>
            </a:xfrm>
          </p:grpSpPr>
          <p:grpSp>
            <p:nvGrpSpPr>
              <p:cNvPr id="246" name="Group 3"/>
              <p:cNvGrpSpPr/>
              <p:nvPr/>
            </p:nvGrpSpPr>
            <p:grpSpPr>
              <a:xfrm>
                <a:off x="467544" y="2708920"/>
                <a:ext cx="1584176" cy="745495"/>
                <a:chOff x="467544" y="2924944"/>
                <a:chExt cx="4896544" cy="2304256"/>
              </a:xfrm>
            </p:grpSpPr>
            <p:sp>
              <p:nvSpPr>
                <p:cNvPr id="248" name="Rectangle 247"/>
                <p:cNvSpPr/>
                <p:nvPr/>
              </p:nvSpPr>
              <p:spPr>
                <a:xfrm>
                  <a:off x="467544" y="2924944"/>
                  <a:ext cx="4896544" cy="2304256"/>
                </a:xfrm>
                <a:prstGeom prst="rect">
                  <a:avLst/>
                </a:prstGeom>
              </p:spPr>
              <p:style>
                <a:lnRef idx="1">
                  <a:schemeClr val="accent1"/>
                </a:lnRef>
                <a:fillRef idx="2">
                  <a:schemeClr val="accent1"/>
                </a:fillRef>
                <a:effectRef idx="1">
                  <a:schemeClr val="accent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  <p:sp>
              <p:nvSpPr>
                <p:cNvPr id="249" name="Rectangle 248"/>
                <p:cNvSpPr/>
                <p:nvPr/>
              </p:nvSpPr>
              <p:spPr>
                <a:xfrm>
                  <a:off x="827584" y="3356992"/>
                  <a:ext cx="4176464" cy="1584176"/>
                </a:xfrm>
                <a:prstGeom prst="rect">
                  <a:avLst/>
                </a:prstGeom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50" name="Rectangle 249"/>
                <p:cNvSpPr/>
                <p:nvPr/>
              </p:nvSpPr>
              <p:spPr>
                <a:xfrm>
                  <a:off x="2915816" y="2996952"/>
                  <a:ext cx="2240632" cy="2096616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/>
                </a:p>
              </p:txBody>
            </p:sp>
            <p:sp>
              <p:nvSpPr>
                <p:cNvPr id="251" name="Rectangle 250"/>
                <p:cNvSpPr/>
                <p:nvPr/>
              </p:nvSpPr>
              <p:spPr>
                <a:xfrm>
                  <a:off x="539552" y="3789040"/>
                  <a:ext cx="4752528" cy="576064"/>
                </a:xfrm>
                <a:prstGeom prst="rect">
                  <a:avLst/>
                </a:prstGeom>
                <a:solidFill>
                  <a:schemeClr val="accent3">
                    <a:alpha val="80000"/>
                  </a:schemeClr>
                </a:solidFill>
              </p:spPr>
              <p:style>
                <a:lnRef idx="3">
                  <a:schemeClr val="lt1"/>
                </a:lnRef>
                <a:fillRef idx="1">
                  <a:schemeClr val="accent3"/>
                </a:fillRef>
                <a:effectRef idx="1">
                  <a:schemeClr val="accent3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de-DE" dirty="0"/>
                </a:p>
              </p:txBody>
            </p:sp>
          </p:grpSp>
          <p:sp>
            <p:nvSpPr>
              <p:cNvPr id="247" name="Rectangle 246"/>
              <p:cNvSpPr/>
              <p:nvPr/>
            </p:nvSpPr>
            <p:spPr>
              <a:xfrm>
                <a:off x="1306225" y="2848700"/>
                <a:ext cx="605714" cy="512528"/>
              </a:xfrm>
              <a:prstGeom prst="rect">
                <a:avLst/>
              </a:prstGeom>
              <a:solidFill>
                <a:schemeClr val="accent1">
                  <a:alpha val="23000"/>
                </a:schemeClr>
              </a:solidFill>
              <a:ln w="12700"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245" name="Rectangle 244"/>
            <p:cNvSpPr/>
            <p:nvPr/>
          </p:nvSpPr>
          <p:spPr>
            <a:xfrm>
              <a:off x="1458625" y="3001100"/>
              <a:ext cx="449079" cy="355892"/>
            </a:xfrm>
            <a:prstGeom prst="rect">
              <a:avLst/>
            </a:prstGeom>
            <a:solidFill>
              <a:srgbClr val="FF0000">
                <a:alpha val="23000"/>
              </a:srgb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266" name="TextBox 265"/>
          <p:cNvSpPr txBox="1"/>
          <p:nvPr/>
        </p:nvSpPr>
        <p:spPr>
          <a:xfrm>
            <a:off x="8376563" y="2636912"/>
            <a:ext cx="6272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copy</a:t>
            </a:r>
            <a:endParaRPr lang="de-DE" dirty="0"/>
          </a:p>
        </p:txBody>
      </p:sp>
      <p:sp>
        <p:nvSpPr>
          <p:cNvPr id="267" name="TextBox 266"/>
          <p:cNvSpPr txBox="1"/>
          <p:nvPr/>
        </p:nvSpPr>
        <p:spPr>
          <a:xfrm>
            <a:off x="7424796" y="5805264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268" name="TextBox 267"/>
          <p:cNvSpPr txBox="1"/>
          <p:nvPr/>
        </p:nvSpPr>
        <p:spPr>
          <a:xfrm>
            <a:off x="7424796" y="3140968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cxnSp>
        <p:nvCxnSpPr>
          <p:cNvPr id="269" name="Straight Arrow Connector 268"/>
          <p:cNvCxnSpPr/>
          <p:nvPr/>
        </p:nvCxnSpPr>
        <p:spPr>
          <a:xfrm rot="5400000" flipH="1" flipV="1">
            <a:off x="8248917" y="5617831"/>
            <a:ext cx="644630" cy="1138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270" name="TextBox 269"/>
          <p:cNvSpPr txBox="1"/>
          <p:nvPr/>
        </p:nvSpPr>
        <p:spPr>
          <a:xfrm>
            <a:off x="7424796" y="45091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idle</a:t>
            </a:r>
            <a:endParaRPr lang="de-DE" sz="1000" dirty="0"/>
          </a:p>
        </p:txBody>
      </p:sp>
      <p:sp>
        <p:nvSpPr>
          <p:cNvPr id="271" name="TextBox 270"/>
          <p:cNvSpPr txBox="1"/>
          <p:nvPr/>
        </p:nvSpPr>
        <p:spPr>
          <a:xfrm>
            <a:off x="7296443" y="2204864"/>
            <a:ext cx="18475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‘</a:t>
            </a:r>
            <a:r>
              <a:rPr lang="en-US" sz="1400" i="1" dirty="0" smtClean="0"/>
              <a:t>done</a:t>
            </a:r>
            <a:r>
              <a:rPr lang="en-US" sz="1400" dirty="0" smtClean="0"/>
              <a:t>’ callback</a:t>
            </a:r>
          </a:p>
          <a:p>
            <a:r>
              <a:rPr lang="en-US" sz="1400" dirty="0" smtClean="0"/>
              <a:t>of asynchronous </a:t>
            </a:r>
            <a:r>
              <a:rPr lang="en-US" sz="1400" b="1" dirty="0" smtClean="0"/>
              <a:t>swap</a:t>
            </a:r>
            <a:r>
              <a:rPr lang="en-US" sz="1400" dirty="0" smtClean="0"/>
              <a:t>:</a:t>
            </a:r>
            <a:endParaRPr lang="de-DE" sz="14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Triple buffered</a:t>
            </a:r>
            <a:endParaRPr lang="de-DE" dirty="0"/>
          </a:p>
        </p:txBody>
      </p:sp>
      <p:sp>
        <p:nvSpPr>
          <p:cNvPr id="4" name="Flowchart: Process 3"/>
          <p:cNvSpPr/>
          <p:nvPr/>
        </p:nvSpPr>
        <p:spPr>
          <a:xfrm>
            <a:off x="611560" y="3212976"/>
            <a:ext cx="2232248" cy="36004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Update</a:t>
            </a:r>
            <a:endParaRPr lang="de-DE" dirty="0"/>
          </a:p>
        </p:txBody>
      </p:sp>
      <p:sp>
        <p:nvSpPr>
          <p:cNvPr id="5" name="Flowchart: Process 4"/>
          <p:cNvSpPr/>
          <p:nvPr/>
        </p:nvSpPr>
        <p:spPr>
          <a:xfrm>
            <a:off x="611560" y="3861048"/>
            <a:ext cx="2232248" cy="36004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 Render (-&gt; back)</a:t>
            </a:r>
            <a:endParaRPr lang="de-DE" dirty="0"/>
          </a:p>
        </p:txBody>
      </p:sp>
      <p:sp>
        <p:nvSpPr>
          <p:cNvPr id="6" name="Flowchart: Decision 5"/>
          <p:cNvSpPr/>
          <p:nvPr/>
        </p:nvSpPr>
        <p:spPr>
          <a:xfrm>
            <a:off x="467544" y="4509120"/>
            <a:ext cx="2520280" cy="936104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Swap pending?</a:t>
            </a:r>
            <a:endParaRPr lang="de-DE" dirty="0"/>
          </a:p>
        </p:txBody>
      </p:sp>
      <p:sp>
        <p:nvSpPr>
          <p:cNvPr id="7" name="Flowchart: Process 6"/>
          <p:cNvSpPr/>
          <p:nvPr/>
        </p:nvSpPr>
        <p:spPr>
          <a:xfrm>
            <a:off x="3707904" y="4797152"/>
            <a:ext cx="4248472" cy="36004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Swap (back-&gt;front, front-&gt;idle, idle-&gt;back)</a:t>
            </a:r>
            <a:endParaRPr lang="de-DE" dirty="0"/>
          </a:p>
        </p:txBody>
      </p:sp>
      <p:sp>
        <p:nvSpPr>
          <p:cNvPr id="8" name="Flowchart: Process 7"/>
          <p:cNvSpPr/>
          <p:nvPr/>
        </p:nvSpPr>
        <p:spPr>
          <a:xfrm>
            <a:off x="3707904" y="5373216"/>
            <a:ext cx="4248472" cy="36004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Copy (front -&gt; back)</a:t>
            </a:r>
            <a:endParaRPr lang="de-DE" dirty="0"/>
          </a:p>
        </p:txBody>
      </p:sp>
      <p:cxnSp>
        <p:nvCxnSpPr>
          <p:cNvPr id="9" name="Straight Arrow Connector 8"/>
          <p:cNvCxnSpPr>
            <a:stCxn id="6" idx="3"/>
            <a:endCxn id="7" idx="1"/>
          </p:cNvCxnSpPr>
          <p:nvPr/>
        </p:nvCxnSpPr>
        <p:spPr>
          <a:xfrm>
            <a:off x="2987824" y="4977172"/>
            <a:ext cx="72008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131840" y="4941168"/>
            <a:ext cx="4283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no</a:t>
            </a:r>
            <a:endParaRPr lang="de-DE" dirty="0"/>
          </a:p>
        </p:txBody>
      </p:sp>
      <p:cxnSp>
        <p:nvCxnSpPr>
          <p:cNvPr id="11" name="Straight Arrow Connector 10"/>
          <p:cNvCxnSpPr>
            <a:stCxn id="6" idx="2"/>
          </p:cNvCxnSpPr>
          <p:nvPr/>
        </p:nvCxnSpPr>
        <p:spPr>
          <a:xfrm rot="5400000">
            <a:off x="1403648" y="5769260"/>
            <a:ext cx="648072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763688" y="5445224"/>
            <a:ext cx="7200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yes</a:t>
            </a:r>
            <a:endParaRPr lang="de-DE" dirty="0"/>
          </a:p>
        </p:txBody>
      </p:sp>
      <p:cxnSp>
        <p:nvCxnSpPr>
          <p:cNvPr id="13" name="Straight Arrow Connector 12"/>
          <p:cNvCxnSpPr>
            <a:stCxn id="5" idx="2"/>
            <a:endCxn id="6" idx="0"/>
          </p:cNvCxnSpPr>
          <p:nvPr/>
        </p:nvCxnSpPr>
        <p:spPr>
          <a:xfrm rot="5400000">
            <a:off x="1583668" y="4365104"/>
            <a:ext cx="288032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Arrow Connector 13"/>
          <p:cNvCxnSpPr>
            <a:stCxn id="4" idx="2"/>
            <a:endCxn id="5" idx="0"/>
          </p:cNvCxnSpPr>
          <p:nvPr/>
        </p:nvCxnSpPr>
        <p:spPr>
          <a:xfrm rot="5400000">
            <a:off x="1583668" y="3717032"/>
            <a:ext cx="288032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" name="Flowchart: Process 14"/>
          <p:cNvSpPr/>
          <p:nvPr/>
        </p:nvSpPr>
        <p:spPr>
          <a:xfrm>
            <a:off x="4716016" y="1628800"/>
            <a:ext cx="2232248" cy="36004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Presentation callback</a:t>
            </a:r>
            <a:endParaRPr lang="de-DE" dirty="0"/>
          </a:p>
        </p:txBody>
      </p:sp>
      <p:sp>
        <p:nvSpPr>
          <p:cNvPr id="16" name="Flowchart: Process 15"/>
          <p:cNvSpPr/>
          <p:nvPr/>
        </p:nvSpPr>
        <p:spPr>
          <a:xfrm>
            <a:off x="4716016" y="2276872"/>
            <a:ext cx="2232248" cy="36004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Copy (front -&gt; idle)</a:t>
            </a:r>
            <a:endParaRPr lang="de-DE" dirty="0"/>
          </a:p>
        </p:txBody>
      </p:sp>
      <p:sp>
        <p:nvSpPr>
          <p:cNvPr id="17" name="Flowchart: Decision 16"/>
          <p:cNvSpPr/>
          <p:nvPr/>
        </p:nvSpPr>
        <p:spPr>
          <a:xfrm>
            <a:off x="4572000" y="2924944"/>
            <a:ext cx="2520280" cy="936104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Update pending?</a:t>
            </a:r>
            <a:endParaRPr lang="de-DE" dirty="0"/>
          </a:p>
        </p:txBody>
      </p:sp>
      <p:cxnSp>
        <p:nvCxnSpPr>
          <p:cNvPr id="18" name="Straight Arrow Connector 17"/>
          <p:cNvCxnSpPr>
            <a:stCxn id="17" idx="3"/>
          </p:cNvCxnSpPr>
          <p:nvPr/>
        </p:nvCxnSpPr>
        <p:spPr>
          <a:xfrm>
            <a:off x="7092280" y="3392996"/>
            <a:ext cx="72008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" name="TextBox 18"/>
          <p:cNvSpPr txBox="1"/>
          <p:nvPr/>
        </p:nvSpPr>
        <p:spPr>
          <a:xfrm>
            <a:off x="7236296" y="3356992"/>
            <a:ext cx="4283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no</a:t>
            </a:r>
            <a:endParaRPr lang="de-DE" dirty="0"/>
          </a:p>
        </p:txBody>
      </p:sp>
      <p:cxnSp>
        <p:nvCxnSpPr>
          <p:cNvPr id="20" name="Straight Arrow Connector 19"/>
          <p:cNvCxnSpPr>
            <a:stCxn id="17" idx="2"/>
            <a:endCxn id="7" idx="0"/>
          </p:cNvCxnSpPr>
          <p:nvPr/>
        </p:nvCxnSpPr>
        <p:spPr>
          <a:xfrm rot="5400000">
            <a:off x="5364088" y="4329100"/>
            <a:ext cx="936104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5868144" y="3861048"/>
            <a:ext cx="7200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yes</a:t>
            </a:r>
            <a:endParaRPr lang="de-DE" dirty="0"/>
          </a:p>
        </p:txBody>
      </p:sp>
      <p:cxnSp>
        <p:nvCxnSpPr>
          <p:cNvPr id="22" name="Straight Arrow Connector 21"/>
          <p:cNvCxnSpPr>
            <a:stCxn id="16" idx="2"/>
            <a:endCxn id="17" idx="0"/>
          </p:cNvCxnSpPr>
          <p:nvPr/>
        </p:nvCxnSpPr>
        <p:spPr>
          <a:xfrm rot="5400000">
            <a:off x="5688124" y="2780928"/>
            <a:ext cx="288032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Arrow Connector 22"/>
          <p:cNvCxnSpPr>
            <a:stCxn id="15" idx="2"/>
            <a:endCxn id="16" idx="0"/>
          </p:cNvCxnSpPr>
          <p:nvPr/>
        </p:nvCxnSpPr>
        <p:spPr>
          <a:xfrm rot="5400000">
            <a:off x="5688124" y="2132856"/>
            <a:ext cx="288032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4" name="Flowchart: Alternate Process 23"/>
          <p:cNvSpPr/>
          <p:nvPr/>
        </p:nvSpPr>
        <p:spPr>
          <a:xfrm>
            <a:off x="7884368" y="3284984"/>
            <a:ext cx="792088" cy="216024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5" name="Flowchart: Alternate Process 24"/>
          <p:cNvSpPr/>
          <p:nvPr/>
        </p:nvSpPr>
        <p:spPr>
          <a:xfrm>
            <a:off x="1331640" y="6165304"/>
            <a:ext cx="792088" cy="216024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cxnSp>
        <p:nvCxnSpPr>
          <p:cNvPr id="26" name="Curved Connector 25"/>
          <p:cNvCxnSpPr>
            <a:stCxn id="7" idx="3"/>
            <a:endCxn id="15" idx="3"/>
          </p:cNvCxnSpPr>
          <p:nvPr/>
        </p:nvCxnSpPr>
        <p:spPr>
          <a:xfrm flipH="1" flipV="1">
            <a:off x="6948264" y="1808820"/>
            <a:ext cx="1008112" cy="3168352"/>
          </a:xfrm>
          <a:prstGeom prst="curvedConnector3">
            <a:avLst>
              <a:gd name="adj1" fmla="val -85142"/>
            </a:avLst>
          </a:prstGeom>
          <a:ln>
            <a:prstDash val="sysDot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Terminology</a:t>
            </a:r>
            <a:endParaRPr lang="de-DE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3302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Term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Description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Surface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Contains one or more pixel buffers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Window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Element</a:t>
                      </a:r>
                      <a:r>
                        <a:rPr lang="en-US" baseline="0" dirty="0" smtClean="0"/>
                        <a:t> on screen which can be a portion of a surface or a static color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Window Stack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List of windows and background color or image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Display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dirty="0" smtClean="0"/>
                        <a:t>Layer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Hardware entity showing the surface of the composited</a:t>
                      </a:r>
                      <a:r>
                        <a:rPr lang="en-US" baseline="0" dirty="0" smtClean="0"/>
                        <a:t> stack</a:t>
                      </a:r>
                      <a:r>
                        <a:rPr lang="en-US" dirty="0" smtClean="0"/>
                        <a:t>,</a:t>
                      </a:r>
                      <a:r>
                        <a:rPr lang="en-US" baseline="0" dirty="0" smtClean="0"/>
                        <a:t> e.g. an OSD plane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Swapping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One buffer is queued for display on the layer, list</a:t>
                      </a:r>
                      <a:r>
                        <a:rPr lang="en-US" baseline="0" dirty="0" smtClean="0"/>
                        <a:t> of buffers is rotated by one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Windows</a:t>
            </a:r>
            <a:endParaRPr lang="de-DE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25654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Property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Description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bounds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Rectangular</a:t>
                      </a:r>
                      <a:r>
                        <a:rPr lang="en-US" baseline="0" dirty="0" smtClean="0"/>
                        <a:t> output area, basis for calculation of destination geometry, borders, scaling…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source geometry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Portion of the window surface</a:t>
                      </a:r>
                      <a:r>
                        <a:rPr lang="en-US" baseline="0" dirty="0" smtClean="0"/>
                        <a:t> to be shown on screen</a:t>
                      </a:r>
                      <a:endParaRPr lang="de-DE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 smtClean="0"/>
                        <a:t>destination geometry</a:t>
                      </a:r>
                      <a:endParaRPr lang="de-D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Portion of the window bounds used to show</a:t>
                      </a:r>
                      <a:r>
                        <a:rPr lang="en-US" baseline="0" dirty="0" smtClean="0"/>
                        <a:t> the window surface</a:t>
                      </a:r>
                      <a:endParaRPr lang="de-DE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Rectangle 4"/>
          <p:cNvSpPr/>
          <p:nvPr/>
        </p:nvSpPr>
        <p:spPr>
          <a:xfrm>
            <a:off x="467544" y="4365104"/>
            <a:ext cx="4896544" cy="2304256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6" name="Rectangle 5"/>
          <p:cNvSpPr/>
          <p:nvPr/>
        </p:nvSpPr>
        <p:spPr>
          <a:xfrm>
            <a:off x="683568" y="4797152"/>
            <a:ext cx="4464496" cy="1728192"/>
          </a:xfrm>
          <a:prstGeom prst="rect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7" name="Rectangle 6"/>
          <p:cNvSpPr/>
          <p:nvPr/>
        </p:nvSpPr>
        <p:spPr>
          <a:xfrm>
            <a:off x="827584" y="5157192"/>
            <a:ext cx="4176464" cy="1224136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8" name="TextBox 7"/>
          <p:cNvSpPr txBox="1"/>
          <p:nvPr/>
        </p:nvSpPr>
        <p:spPr>
          <a:xfrm>
            <a:off x="683568" y="4797152"/>
            <a:ext cx="1296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bounds</a:t>
            </a:r>
            <a:endParaRPr lang="de-DE" dirty="0"/>
          </a:p>
        </p:txBody>
      </p:sp>
      <p:sp>
        <p:nvSpPr>
          <p:cNvPr id="9" name="TextBox 8"/>
          <p:cNvSpPr txBox="1"/>
          <p:nvPr/>
        </p:nvSpPr>
        <p:spPr>
          <a:xfrm>
            <a:off x="827584" y="5157192"/>
            <a:ext cx="24482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d</a:t>
            </a:r>
            <a:r>
              <a:rPr lang="en-US" dirty="0" smtClean="0"/>
              <a:t>estination geometry</a:t>
            </a:r>
            <a:endParaRPr lang="de-DE" dirty="0"/>
          </a:p>
        </p:txBody>
      </p:sp>
      <p:sp>
        <p:nvSpPr>
          <p:cNvPr id="10" name="Rectangle 9"/>
          <p:cNvSpPr/>
          <p:nvPr/>
        </p:nvSpPr>
        <p:spPr>
          <a:xfrm>
            <a:off x="5580112" y="4365104"/>
            <a:ext cx="3096344" cy="1872208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1" name="Rectangle 10"/>
          <p:cNvSpPr/>
          <p:nvPr/>
        </p:nvSpPr>
        <p:spPr>
          <a:xfrm>
            <a:off x="6444208" y="4725144"/>
            <a:ext cx="2088232" cy="72008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" name="TextBox 11"/>
          <p:cNvSpPr txBox="1"/>
          <p:nvPr/>
        </p:nvSpPr>
        <p:spPr>
          <a:xfrm>
            <a:off x="5580112" y="4365104"/>
            <a:ext cx="1296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Surface</a:t>
            </a:r>
            <a:endParaRPr lang="de-DE" dirty="0"/>
          </a:p>
        </p:txBody>
      </p:sp>
      <p:sp>
        <p:nvSpPr>
          <p:cNvPr id="13" name="TextBox 12"/>
          <p:cNvSpPr txBox="1"/>
          <p:nvPr/>
        </p:nvSpPr>
        <p:spPr>
          <a:xfrm>
            <a:off x="6695728" y="5013176"/>
            <a:ext cx="244827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source geometry</a:t>
            </a:r>
            <a:endParaRPr lang="de-DE" dirty="0"/>
          </a:p>
        </p:txBody>
      </p:sp>
      <p:sp>
        <p:nvSpPr>
          <p:cNvPr id="14" name="TextBox 13"/>
          <p:cNvSpPr txBox="1"/>
          <p:nvPr/>
        </p:nvSpPr>
        <p:spPr>
          <a:xfrm>
            <a:off x="467544" y="4365104"/>
            <a:ext cx="1296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Stack</a:t>
            </a:r>
            <a:endParaRPr lang="de-DE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Composition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 stack of windows is rendered onto a surface for presentation on a display layer</a:t>
            </a:r>
          </a:p>
          <a:p>
            <a:r>
              <a:rPr lang="en-US" dirty="0" smtClean="0"/>
              <a:t>Updates are often clipped to an area</a:t>
            </a:r>
          </a:p>
        </p:txBody>
      </p:sp>
      <p:sp>
        <p:nvSpPr>
          <p:cNvPr id="5" name="Rectangle 4"/>
          <p:cNvSpPr/>
          <p:nvPr/>
        </p:nvSpPr>
        <p:spPr>
          <a:xfrm>
            <a:off x="539552" y="3933056"/>
            <a:ext cx="4896544" cy="2304256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7" name="Rectangle 6"/>
          <p:cNvSpPr/>
          <p:nvPr/>
        </p:nvSpPr>
        <p:spPr>
          <a:xfrm>
            <a:off x="899592" y="4365104"/>
            <a:ext cx="4176464" cy="1584176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0" name="TextBox 9"/>
          <p:cNvSpPr txBox="1"/>
          <p:nvPr/>
        </p:nvSpPr>
        <p:spPr>
          <a:xfrm>
            <a:off x="539552" y="3933056"/>
            <a:ext cx="1296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background</a:t>
            </a:r>
            <a:endParaRPr lang="de-DE" dirty="0"/>
          </a:p>
        </p:txBody>
      </p:sp>
      <p:sp>
        <p:nvSpPr>
          <p:cNvPr id="11" name="Rectangle 10"/>
          <p:cNvSpPr/>
          <p:nvPr/>
        </p:nvSpPr>
        <p:spPr>
          <a:xfrm>
            <a:off x="2987824" y="4005064"/>
            <a:ext cx="2240632" cy="2096616"/>
          </a:xfrm>
          <a:prstGeom prst="rect">
            <a:avLst/>
          </a:prstGeom>
          <a:solidFill>
            <a:schemeClr val="accent3">
              <a:alpha val="80000"/>
            </a:schemeClr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12" name="Rectangle 11"/>
          <p:cNvSpPr/>
          <p:nvPr/>
        </p:nvSpPr>
        <p:spPr>
          <a:xfrm>
            <a:off x="611560" y="4797152"/>
            <a:ext cx="4752528" cy="576064"/>
          </a:xfrm>
          <a:prstGeom prst="rect">
            <a:avLst/>
          </a:prstGeom>
          <a:solidFill>
            <a:schemeClr val="accent3">
              <a:alpha val="80000"/>
            </a:schemeClr>
          </a:solidFill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windows</a:t>
            </a:r>
            <a:endParaRPr lang="de-DE" dirty="0"/>
          </a:p>
        </p:txBody>
      </p:sp>
      <p:sp>
        <p:nvSpPr>
          <p:cNvPr id="13" name="Rectangle 12"/>
          <p:cNvSpPr/>
          <p:nvPr/>
        </p:nvSpPr>
        <p:spPr>
          <a:xfrm>
            <a:off x="3059832" y="4293096"/>
            <a:ext cx="2088232" cy="1728192"/>
          </a:xfrm>
          <a:prstGeom prst="rect">
            <a:avLst/>
          </a:prstGeom>
          <a:solidFill>
            <a:schemeClr val="accent1">
              <a:alpha val="13000"/>
            </a:schemeClr>
          </a:solidFill>
          <a:ln w="12700"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update</a:t>
            </a:r>
            <a:r>
              <a:rPr lang="en-US" dirty="0" smtClean="0"/>
              <a:t> </a:t>
            </a:r>
            <a:r>
              <a:rPr lang="en-US" dirty="0" smtClean="0">
                <a:solidFill>
                  <a:schemeClr val="tx2">
                    <a:lumMod val="75000"/>
                  </a:schemeClr>
                </a:solidFill>
              </a:rPr>
              <a:t>area</a:t>
            </a:r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/>
          </a:p>
          <a:p>
            <a:pPr algn="ctr"/>
            <a:endParaRPr lang="en-US" dirty="0" smtClean="0"/>
          </a:p>
          <a:p>
            <a:pPr algn="ctr"/>
            <a:endParaRPr lang="en-US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Presentation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Single, double or triple buffered stack surface</a:t>
            </a:r>
          </a:p>
          <a:p>
            <a:r>
              <a:rPr lang="en-US" dirty="0" smtClean="0"/>
              <a:t>All buffers kept up to date</a:t>
            </a:r>
          </a:p>
        </p:txBody>
      </p:sp>
      <p:sp>
        <p:nvSpPr>
          <p:cNvPr id="7" name="Rounded Rectangle 6"/>
          <p:cNvSpPr/>
          <p:nvPr/>
        </p:nvSpPr>
        <p:spPr>
          <a:xfrm>
            <a:off x="3563888" y="5805264"/>
            <a:ext cx="2088232" cy="86409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Layer</a:t>
            </a:r>
            <a:endParaRPr lang="de-DE" dirty="0"/>
          </a:p>
        </p:txBody>
      </p:sp>
      <p:cxnSp>
        <p:nvCxnSpPr>
          <p:cNvPr id="9" name="Straight Arrow Connector 8"/>
          <p:cNvCxnSpPr>
            <a:stCxn id="24" idx="2"/>
            <a:endCxn id="7" idx="1"/>
          </p:cNvCxnSpPr>
          <p:nvPr/>
        </p:nvCxnSpPr>
        <p:spPr>
          <a:xfrm rot="16200000" flipH="1">
            <a:off x="2375756" y="5049180"/>
            <a:ext cx="864096" cy="15121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endCxn id="7" idx="3"/>
          </p:cNvCxnSpPr>
          <p:nvPr/>
        </p:nvCxnSpPr>
        <p:spPr>
          <a:xfrm rot="5400000">
            <a:off x="5976156" y="5049180"/>
            <a:ext cx="864096" cy="15121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0" name="Group 29"/>
          <p:cNvGrpSpPr/>
          <p:nvPr/>
        </p:nvGrpSpPr>
        <p:grpSpPr>
          <a:xfrm>
            <a:off x="827584" y="4221088"/>
            <a:ext cx="2448272" cy="1152128"/>
            <a:chOff x="467544" y="2924944"/>
            <a:chExt cx="4896544" cy="2304256"/>
          </a:xfrm>
        </p:grpSpPr>
        <p:sp>
          <p:nvSpPr>
            <p:cNvPr id="24" name="Rectangle 23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25" name="Rectangle 24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27" name="Rectangle 26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28" name="Rectangle 27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grpSp>
        <p:nvGrpSpPr>
          <p:cNvPr id="34" name="Group 33"/>
          <p:cNvGrpSpPr/>
          <p:nvPr/>
        </p:nvGrpSpPr>
        <p:grpSpPr>
          <a:xfrm>
            <a:off x="5940152" y="4221088"/>
            <a:ext cx="2448272" cy="1152128"/>
            <a:chOff x="467544" y="2924944"/>
            <a:chExt cx="4896544" cy="2304256"/>
          </a:xfrm>
        </p:grpSpPr>
        <p:sp>
          <p:nvSpPr>
            <p:cNvPr id="35" name="Rectangle 34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36" name="Rectangle 35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7" name="Rectangle 36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grpSp>
        <p:nvGrpSpPr>
          <p:cNvPr id="39" name="Group 38"/>
          <p:cNvGrpSpPr/>
          <p:nvPr/>
        </p:nvGrpSpPr>
        <p:grpSpPr>
          <a:xfrm>
            <a:off x="5940152" y="2924944"/>
            <a:ext cx="2448272" cy="1152128"/>
            <a:chOff x="467544" y="2924944"/>
            <a:chExt cx="4896544" cy="2304256"/>
          </a:xfrm>
        </p:grpSpPr>
        <p:sp>
          <p:nvSpPr>
            <p:cNvPr id="40" name="Rectangle 39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41" name="Rectangle 40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42" name="Rectangle 41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43" name="Rectangle 42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Single buffered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Only front buffer available</a:t>
            </a:r>
          </a:p>
          <a:p>
            <a:r>
              <a:rPr lang="en-US" dirty="0" smtClean="0"/>
              <a:t>Visible on screen</a:t>
            </a:r>
          </a:p>
          <a:p>
            <a:r>
              <a:rPr lang="en-US" dirty="0" smtClean="0"/>
              <a:t>Rendered into by composition</a:t>
            </a:r>
            <a:endParaRPr lang="de-DE" dirty="0"/>
          </a:p>
        </p:txBody>
      </p:sp>
      <p:grpSp>
        <p:nvGrpSpPr>
          <p:cNvPr id="15" name="Group 14"/>
          <p:cNvGrpSpPr/>
          <p:nvPr/>
        </p:nvGrpSpPr>
        <p:grpSpPr>
          <a:xfrm>
            <a:off x="2843808" y="4293096"/>
            <a:ext cx="3096344" cy="1457103"/>
            <a:chOff x="5940152" y="3717032"/>
            <a:chExt cx="2448272" cy="1152128"/>
          </a:xfrm>
        </p:grpSpPr>
        <p:grpSp>
          <p:nvGrpSpPr>
            <p:cNvPr id="4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5" name="Rectangle 4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6" name="Rectangle 5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7" name="Rectangle 6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14" name="Rectangle 13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cxnSp>
        <p:nvCxnSpPr>
          <p:cNvPr id="16" name="Straight Arrow Connector 15"/>
          <p:cNvCxnSpPr>
            <a:stCxn id="17" idx="1"/>
          </p:cNvCxnSpPr>
          <p:nvPr/>
        </p:nvCxnSpPr>
        <p:spPr>
          <a:xfrm rot="10800000" flipV="1">
            <a:off x="5074998" y="3901697"/>
            <a:ext cx="1059" cy="664605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5076056" y="3717032"/>
            <a:ext cx="816442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render</a:t>
            </a:r>
            <a:endParaRPr lang="de-DE" dirty="0"/>
          </a:p>
        </p:txBody>
      </p:sp>
      <p:sp>
        <p:nvSpPr>
          <p:cNvPr id="22" name="TextBox 21"/>
          <p:cNvSpPr txBox="1"/>
          <p:nvPr/>
        </p:nvSpPr>
        <p:spPr>
          <a:xfrm>
            <a:off x="2843808" y="4293096"/>
            <a:ext cx="11521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front</a:t>
            </a:r>
            <a:endParaRPr lang="de-DE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0" name="Group 14"/>
          <p:cNvGrpSpPr/>
          <p:nvPr/>
        </p:nvGrpSpPr>
        <p:grpSpPr>
          <a:xfrm>
            <a:off x="5076056" y="5589240"/>
            <a:ext cx="1584176" cy="745495"/>
            <a:chOff x="5940152" y="3717032"/>
            <a:chExt cx="2448272" cy="1152128"/>
          </a:xfrm>
        </p:grpSpPr>
        <p:grpSp>
          <p:nvGrpSpPr>
            <p:cNvPr id="61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63" name="Rectangle 62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64" name="Rectangle 63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65" name="Rectangle 64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66" name="Rectangle 65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62" name="Rectangle 61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Double buffered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Additional back buffer available</a:t>
            </a:r>
          </a:p>
          <a:p>
            <a:r>
              <a:rPr lang="en-US" dirty="0" smtClean="0"/>
              <a:t>Render into back buffer</a:t>
            </a:r>
          </a:p>
          <a:p>
            <a:r>
              <a:rPr lang="en-US" dirty="0" smtClean="0"/>
              <a:t>Swap front and back buffers (waiting for sync)</a:t>
            </a:r>
          </a:p>
          <a:p>
            <a:r>
              <a:rPr lang="en-US" dirty="0" smtClean="0"/>
              <a:t>Copy updated area from front to back buffer</a:t>
            </a:r>
          </a:p>
        </p:txBody>
      </p:sp>
      <p:grpSp>
        <p:nvGrpSpPr>
          <p:cNvPr id="9" name="Group 3"/>
          <p:cNvGrpSpPr/>
          <p:nvPr/>
        </p:nvGrpSpPr>
        <p:grpSpPr>
          <a:xfrm>
            <a:off x="755576" y="5589240"/>
            <a:ext cx="1584176" cy="745495"/>
            <a:chOff x="467544" y="2924944"/>
            <a:chExt cx="4896544" cy="2304256"/>
          </a:xfrm>
        </p:grpSpPr>
        <p:sp>
          <p:nvSpPr>
            <p:cNvPr id="5" name="Rectangle 4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tangle 5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" name="Rectangle 6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" name="Rectangle 7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grpSp>
        <p:nvGrpSpPr>
          <p:cNvPr id="11" name="Group 14"/>
          <p:cNvGrpSpPr/>
          <p:nvPr/>
        </p:nvGrpSpPr>
        <p:grpSpPr>
          <a:xfrm>
            <a:off x="755576" y="4509120"/>
            <a:ext cx="1584176" cy="745495"/>
            <a:chOff x="5940152" y="3717032"/>
            <a:chExt cx="2448272" cy="1152128"/>
          </a:xfrm>
        </p:grpSpPr>
        <p:grpSp>
          <p:nvGrpSpPr>
            <p:cNvPr id="12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7" name="Rectangle 16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8" name="Rectangle 17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13" name="Rectangle 12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cxnSp>
        <p:nvCxnSpPr>
          <p:cNvPr id="22" name="Straight Arrow Connector 21"/>
          <p:cNvCxnSpPr>
            <a:stCxn id="23" idx="1"/>
            <a:endCxn id="13" idx="0"/>
          </p:cNvCxnSpPr>
          <p:nvPr/>
        </p:nvCxnSpPr>
        <p:spPr>
          <a:xfrm rot="10800000" flipV="1">
            <a:off x="1897114" y="4189730"/>
            <a:ext cx="10590" cy="45917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1907704" y="4005064"/>
            <a:ext cx="8164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render</a:t>
            </a:r>
            <a:endParaRPr lang="de-DE" dirty="0"/>
          </a:p>
        </p:txBody>
      </p:sp>
      <p:sp>
        <p:nvSpPr>
          <p:cNvPr id="26" name="TextBox 25"/>
          <p:cNvSpPr txBox="1"/>
          <p:nvPr/>
        </p:nvSpPr>
        <p:spPr>
          <a:xfrm>
            <a:off x="755576" y="558924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27" name="TextBox 26"/>
          <p:cNvSpPr txBox="1"/>
          <p:nvPr/>
        </p:nvSpPr>
        <p:spPr>
          <a:xfrm>
            <a:off x="755576" y="45091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grpSp>
        <p:nvGrpSpPr>
          <p:cNvPr id="28" name="Group 3"/>
          <p:cNvGrpSpPr/>
          <p:nvPr/>
        </p:nvGrpSpPr>
        <p:grpSpPr>
          <a:xfrm>
            <a:off x="2915816" y="4509120"/>
            <a:ext cx="1584176" cy="745495"/>
            <a:chOff x="467544" y="2924944"/>
            <a:chExt cx="4896544" cy="2304256"/>
          </a:xfrm>
        </p:grpSpPr>
        <p:sp>
          <p:nvSpPr>
            <p:cNvPr id="29" name="Rectangle 28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grpSp>
        <p:nvGrpSpPr>
          <p:cNvPr id="33" name="Group 14"/>
          <p:cNvGrpSpPr/>
          <p:nvPr/>
        </p:nvGrpSpPr>
        <p:grpSpPr>
          <a:xfrm>
            <a:off x="2915816" y="5589240"/>
            <a:ext cx="1584176" cy="745495"/>
            <a:chOff x="5940149" y="3717031"/>
            <a:chExt cx="2448271" cy="1152128"/>
          </a:xfrm>
        </p:grpSpPr>
        <p:grpSp>
          <p:nvGrpSpPr>
            <p:cNvPr id="34" name="Group 3"/>
            <p:cNvGrpSpPr/>
            <p:nvPr/>
          </p:nvGrpSpPr>
          <p:grpSpPr>
            <a:xfrm>
              <a:off x="5940149" y="3717031"/>
              <a:ext cx="2448271" cy="1152128"/>
              <a:chOff x="467544" y="2924944"/>
              <a:chExt cx="4896544" cy="2304256"/>
            </a:xfrm>
          </p:grpSpPr>
          <p:sp>
            <p:nvSpPr>
              <p:cNvPr id="36" name="Rectangle 35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37" name="Rectangle 36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8" name="Rectangle 37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9" name="Rectangle 38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35" name="Rectangle 34"/>
            <p:cNvSpPr/>
            <p:nvPr/>
          </p:nvSpPr>
          <p:spPr>
            <a:xfrm>
              <a:off x="7236295" y="3933056"/>
              <a:ext cx="936103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41" name="TextBox 40"/>
          <p:cNvSpPr txBox="1"/>
          <p:nvPr/>
        </p:nvSpPr>
        <p:spPr>
          <a:xfrm>
            <a:off x="4067944" y="4005064"/>
            <a:ext cx="6682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swap</a:t>
            </a:r>
            <a:endParaRPr lang="de-DE" dirty="0"/>
          </a:p>
        </p:txBody>
      </p:sp>
      <p:sp>
        <p:nvSpPr>
          <p:cNvPr id="42" name="TextBox 41"/>
          <p:cNvSpPr txBox="1"/>
          <p:nvPr/>
        </p:nvSpPr>
        <p:spPr>
          <a:xfrm>
            <a:off x="2915816" y="558924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43" name="TextBox 42"/>
          <p:cNvSpPr txBox="1"/>
          <p:nvPr/>
        </p:nvSpPr>
        <p:spPr>
          <a:xfrm>
            <a:off x="2915816" y="45091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grpSp>
        <p:nvGrpSpPr>
          <p:cNvPr id="49" name="Group 14"/>
          <p:cNvGrpSpPr/>
          <p:nvPr/>
        </p:nvGrpSpPr>
        <p:grpSpPr>
          <a:xfrm>
            <a:off x="5076056" y="4509120"/>
            <a:ext cx="1584176" cy="745495"/>
            <a:chOff x="5940152" y="3717032"/>
            <a:chExt cx="2448272" cy="1152128"/>
          </a:xfrm>
        </p:grpSpPr>
        <p:grpSp>
          <p:nvGrpSpPr>
            <p:cNvPr id="50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52" name="Rectangle 51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53" name="Rectangle 52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54" name="Rectangle 53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55" name="Rectangle 54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51" name="Rectangle 50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57" name="TextBox 56"/>
          <p:cNvSpPr txBox="1"/>
          <p:nvPr/>
        </p:nvSpPr>
        <p:spPr>
          <a:xfrm>
            <a:off x="6300192" y="4005064"/>
            <a:ext cx="6272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copy</a:t>
            </a:r>
            <a:endParaRPr lang="de-DE" dirty="0"/>
          </a:p>
        </p:txBody>
      </p:sp>
      <p:sp>
        <p:nvSpPr>
          <p:cNvPr id="58" name="TextBox 57"/>
          <p:cNvSpPr txBox="1"/>
          <p:nvPr/>
        </p:nvSpPr>
        <p:spPr>
          <a:xfrm>
            <a:off x="5076056" y="558924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59" name="TextBox 58"/>
          <p:cNvSpPr txBox="1"/>
          <p:nvPr/>
        </p:nvSpPr>
        <p:spPr>
          <a:xfrm>
            <a:off x="5076056" y="45091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cxnSp>
        <p:nvCxnSpPr>
          <p:cNvPr id="56" name="Straight Arrow Connector 55"/>
          <p:cNvCxnSpPr>
            <a:stCxn id="62" idx="0"/>
            <a:endCxn id="51" idx="2"/>
          </p:cNvCxnSpPr>
          <p:nvPr/>
        </p:nvCxnSpPr>
        <p:spPr>
          <a:xfrm rot="5400000" flipH="1" flipV="1">
            <a:off x="5933798" y="5445224"/>
            <a:ext cx="567592" cy="15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>
            <a:off x="2771800" y="5445224"/>
            <a:ext cx="18002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Arrow Connector 76"/>
          <p:cNvCxnSpPr>
            <a:stCxn id="29" idx="2"/>
          </p:cNvCxnSpPr>
          <p:nvPr/>
        </p:nvCxnSpPr>
        <p:spPr>
          <a:xfrm rot="5400000">
            <a:off x="3540592" y="5421927"/>
            <a:ext cx="334625" cy="1588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Triple buffered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Asynchronous swap, callback on presentation</a:t>
            </a:r>
          </a:p>
          <a:p>
            <a:r>
              <a:rPr lang="en-US" dirty="0" smtClean="0"/>
              <a:t>Render into back buffer, if no previous swap pending swap buffers and copy from front to back buffer</a:t>
            </a:r>
          </a:p>
          <a:p>
            <a:r>
              <a:rPr lang="en-US" dirty="0" smtClean="0"/>
              <a:t>On presentation copy from front to idle buffer (previous front buffer), if back buffer was rendered into swap and copy as usual followed by another presentation callback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roup 14"/>
          <p:cNvGrpSpPr/>
          <p:nvPr/>
        </p:nvGrpSpPr>
        <p:grpSpPr>
          <a:xfrm>
            <a:off x="6876256" y="4077072"/>
            <a:ext cx="1584176" cy="745495"/>
            <a:chOff x="5940152" y="3717032"/>
            <a:chExt cx="2448272" cy="1152128"/>
          </a:xfrm>
        </p:grpSpPr>
        <p:grpSp>
          <p:nvGrpSpPr>
            <p:cNvPr id="137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139" name="Rectangle 138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40" name="Rectangle 139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41" name="Rectangle 140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42" name="Rectangle 141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138" name="Rectangle 137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4" name="Group 14"/>
          <p:cNvGrpSpPr/>
          <p:nvPr/>
        </p:nvGrpSpPr>
        <p:grpSpPr>
          <a:xfrm>
            <a:off x="4355976" y="5373216"/>
            <a:ext cx="1584176" cy="745495"/>
            <a:chOff x="5940152" y="3717032"/>
            <a:chExt cx="2448272" cy="1152128"/>
          </a:xfrm>
        </p:grpSpPr>
        <p:grpSp>
          <p:nvGrpSpPr>
            <p:cNvPr id="9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63" name="Rectangle 62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64" name="Rectangle 63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65" name="Rectangle 64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66" name="Rectangle 65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62" name="Rectangle 61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Triple buffered</a:t>
            </a:r>
            <a:endParaRPr lang="de-D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Render (no swap pending)</a:t>
            </a:r>
          </a:p>
        </p:txBody>
      </p:sp>
      <p:grpSp>
        <p:nvGrpSpPr>
          <p:cNvPr id="10" name="Group 3"/>
          <p:cNvGrpSpPr/>
          <p:nvPr/>
        </p:nvGrpSpPr>
        <p:grpSpPr>
          <a:xfrm>
            <a:off x="467544" y="5373216"/>
            <a:ext cx="1584176" cy="745495"/>
            <a:chOff x="467544" y="2924944"/>
            <a:chExt cx="4896544" cy="2304256"/>
          </a:xfrm>
        </p:grpSpPr>
        <p:sp>
          <p:nvSpPr>
            <p:cNvPr id="5" name="Rectangle 4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" name="Rectangle 5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" name="Rectangle 6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" name="Rectangle 7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grpSp>
        <p:nvGrpSpPr>
          <p:cNvPr id="11" name="Group 14"/>
          <p:cNvGrpSpPr/>
          <p:nvPr/>
        </p:nvGrpSpPr>
        <p:grpSpPr>
          <a:xfrm>
            <a:off x="467544" y="2708920"/>
            <a:ext cx="1584176" cy="745495"/>
            <a:chOff x="5940152" y="3717032"/>
            <a:chExt cx="2448272" cy="1152128"/>
          </a:xfrm>
        </p:grpSpPr>
        <p:grpSp>
          <p:nvGrpSpPr>
            <p:cNvPr id="12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7" name="Rectangle 16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8" name="Rectangle 17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13" name="Rectangle 12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cxnSp>
        <p:nvCxnSpPr>
          <p:cNvPr id="22" name="Straight Arrow Connector 21"/>
          <p:cNvCxnSpPr>
            <a:stCxn id="23" idx="1"/>
          </p:cNvCxnSpPr>
          <p:nvPr/>
        </p:nvCxnSpPr>
        <p:spPr>
          <a:xfrm rot="10800000" flipV="1">
            <a:off x="1609082" y="2389530"/>
            <a:ext cx="10590" cy="45917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23" name="TextBox 22"/>
          <p:cNvSpPr txBox="1"/>
          <p:nvPr/>
        </p:nvSpPr>
        <p:spPr>
          <a:xfrm>
            <a:off x="1619672" y="2204864"/>
            <a:ext cx="81644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render</a:t>
            </a:r>
            <a:endParaRPr lang="de-DE" dirty="0"/>
          </a:p>
        </p:txBody>
      </p:sp>
      <p:sp>
        <p:nvSpPr>
          <p:cNvPr id="26" name="TextBox 25"/>
          <p:cNvSpPr txBox="1"/>
          <p:nvPr/>
        </p:nvSpPr>
        <p:spPr>
          <a:xfrm>
            <a:off x="467544" y="5373216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27" name="TextBox 26"/>
          <p:cNvSpPr txBox="1"/>
          <p:nvPr/>
        </p:nvSpPr>
        <p:spPr>
          <a:xfrm>
            <a:off x="467544" y="27089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grpSp>
        <p:nvGrpSpPr>
          <p:cNvPr id="14" name="Group 3"/>
          <p:cNvGrpSpPr/>
          <p:nvPr/>
        </p:nvGrpSpPr>
        <p:grpSpPr>
          <a:xfrm>
            <a:off x="2411760" y="2708920"/>
            <a:ext cx="1584176" cy="745495"/>
            <a:chOff x="467544" y="2924944"/>
            <a:chExt cx="4896544" cy="2304256"/>
          </a:xfrm>
        </p:grpSpPr>
        <p:sp>
          <p:nvSpPr>
            <p:cNvPr id="29" name="Rectangle 28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30" name="Rectangle 29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1" name="Rectangle 30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32" name="Rectangle 31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grpSp>
        <p:nvGrpSpPr>
          <p:cNvPr id="19" name="Group 14"/>
          <p:cNvGrpSpPr/>
          <p:nvPr/>
        </p:nvGrpSpPr>
        <p:grpSpPr>
          <a:xfrm>
            <a:off x="2411760" y="5373216"/>
            <a:ext cx="1584176" cy="745495"/>
            <a:chOff x="5940149" y="3717031"/>
            <a:chExt cx="2448271" cy="1152128"/>
          </a:xfrm>
        </p:grpSpPr>
        <p:grpSp>
          <p:nvGrpSpPr>
            <p:cNvPr id="20" name="Group 3"/>
            <p:cNvGrpSpPr/>
            <p:nvPr/>
          </p:nvGrpSpPr>
          <p:grpSpPr>
            <a:xfrm>
              <a:off x="5940149" y="3717031"/>
              <a:ext cx="2448271" cy="1152128"/>
              <a:chOff x="467544" y="2924944"/>
              <a:chExt cx="4896544" cy="2304256"/>
            </a:xfrm>
          </p:grpSpPr>
          <p:sp>
            <p:nvSpPr>
              <p:cNvPr id="36" name="Rectangle 35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37" name="Rectangle 36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8" name="Rectangle 37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39" name="Rectangle 38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35" name="Rectangle 34"/>
            <p:cNvSpPr/>
            <p:nvPr/>
          </p:nvSpPr>
          <p:spPr>
            <a:xfrm>
              <a:off x="7236295" y="3933056"/>
              <a:ext cx="936103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41" name="TextBox 40"/>
          <p:cNvSpPr txBox="1"/>
          <p:nvPr/>
        </p:nvSpPr>
        <p:spPr>
          <a:xfrm>
            <a:off x="3563888" y="2204864"/>
            <a:ext cx="66826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swap</a:t>
            </a:r>
            <a:endParaRPr lang="de-DE" dirty="0"/>
          </a:p>
        </p:txBody>
      </p:sp>
      <p:sp>
        <p:nvSpPr>
          <p:cNvPr id="42" name="TextBox 41"/>
          <p:cNvSpPr txBox="1"/>
          <p:nvPr/>
        </p:nvSpPr>
        <p:spPr>
          <a:xfrm>
            <a:off x="2411760" y="5373216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43" name="TextBox 42"/>
          <p:cNvSpPr txBox="1"/>
          <p:nvPr/>
        </p:nvSpPr>
        <p:spPr>
          <a:xfrm>
            <a:off x="2411760" y="27089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grpSp>
        <p:nvGrpSpPr>
          <p:cNvPr id="21" name="Group 14"/>
          <p:cNvGrpSpPr/>
          <p:nvPr/>
        </p:nvGrpSpPr>
        <p:grpSpPr>
          <a:xfrm>
            <a:off x="4355976" y="2708920"/>
            <a:ext cx="1584176" cy="745495"/>
            <a:chOff x="5940152" y="3717032"/>
            <a:chExt cx="2448272" cy="1152128"/>
          </a:xfrm>
        </p:grpSpPr>
        <p:grpSp>
          <p:nvGrpSpPr>
            <p:cNvPr id="24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52" name="Rectangle 51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53" name="Rectangle 52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54" name="Rectangle 53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55" name="Rectangle 54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51" name="Rectangle 50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57" name="TextBox 56"/>
          <p:cNvSpPr txBox="1"/>
          <p:nvPr/>
        </p:nvSpPr>
        <p:spPr>
          <a:xfrm>
            <a:off x="5580112" y="2204864"/>
            <a:ext cx="6272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copy</a:t>
            </a:r>
            <a:endParaRPr lang="de-DE" dirty="0"/>
          </a:p>
        </p:txBody>
      </p:sp>
      <p:sp>
        <p:nvSpPr>
          <p:cNvPr id="58" name="TextBox 57"/>
          <p:cNvSpPr txBox="1"/>
          <p:nvPr/>
        </p:nvSpPr>
        <p:spPr>
          <a:xfrm>
            <a:off x="4355976" y="5373216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59" name="TextBox 58"/>
          <p:cNvSpPr txBox="1"/>
          <p:nvPr/>
        </p:nvSpPr>
        <p:spPr>
          <a:xfrm>
            <a:off x="4355976" y="27089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cxnSp>
        <p:nvCxnSpPr>
          <p:cNvPr id="56" name="Straight Arrow Connector 55"/>
          <p:cNvCxnSpPr/>
          <p:nvPr/>
        </p:nvCxnSpPr>
        <p:spPr>
          <a:xfrm rot="5400000" flipH="1" flipV="1">
            <a:off x="4496021" y="4501707"/>
            <a:ext cx="2012782" cy="1138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>
            <a:off x="2267744" y="5229200"/>
            <a:ext cx="18002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61" name="Group 3"/>
          <p:cNvGrpSpPr/>
          <p:nvPr/>
        </p:nvGrpSpPr>
        <p:grpSpPr>
          <a:xfrm>
            <a:off x="4355976" y="4077072"/>
            <a:ext cx="1584176" cy="745495"/>
            <a:chOff x="467544" y="2924944"/>
            <a:chExt cx="4896544" cy="2304256"/>
          </a:xfrm>
        </p:grpSpPr>
        <p:sp>
          <p:nvSpPr>
            <p:cNvPr id="68" name="Rectangle 67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69" name="Rectangle 68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0" name="Rectangle 69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1" name="Rectangle 70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grpSp>
        <p:nvGrpSpPr>
          <p:cNvPr id="73" name="Group 3"/>
          <p:cNvGrpSpPr/>
          <p:nvPr/>
        </p:nvGrpSpPr>
        <p:grpSpPr>
          <a:xfrm>
            <a:off x="467544" y="4077072"/>
            <a:ext cx="1584176" cy="745495"/>
            <a:chOff x="467544" y="2924944"/>
            <a:chExt cx="4896544" cy="2304256"/>
          </a:xfrm>
        </p:grpSpPr>
        <p:sp>
          <p:nvSpPr>
            <p:cNvPr id="74" name="Rectangle 73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75" name="Rectangle 74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6" name="Rectangle 75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8" name="Rectangle 77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sp>
        <p:nvSpPr>
          <p:cNvPr id="79" name="TextBox 78"/>
          <p:cNvSpPr txBox="1"/>
          <p:nvPr/>
        </p:nvSpPr>
        <p:spPr>
          <a:xfrm>
            <a:off x="467544" y="4077072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idle</a:t>
            </a:r>
            <a:endParaRPr lang="de-DE" sz="1000" dirty="0"/>
          </a:p>
        </p:txBody>
      </p:sp>
      <p:grpSp>
        <p:nvGrpSpPr>
          <p:cNvPr id="81" name="Group 3"/>
          <p:cNvGrpSpPr/>
          <p:nvPr/>
        </p:nvGrpSpPr>
        <p:grpSpPr>
          <a:xfrm>
            <a:off x="2555776" y="4077072"/>
            <a:ext cx="1584176" cy="745495"/>
            <a:chOff x="467544" y="2924944"/>
            <a:chExt cx="4896544" cy="2304256"/>
          </a:xfrm>
        </p:grpSpPr>
        <p:sp>
          <p:nvSpPr>
            <p:cNvPr id="83" name="Rectangle 82"/>
            <p:cNvSpPr/>
            <p:nvPr/>
          </p:nvSpPr>
          <p:spPr>
            <a:xfrm>
              <a:off x="467544" y="2924944"/>
              <a:ext cx="4896544" cy="2304256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  <p:sp>
          <p:nvSpPr>
            <p:cNvPr id="84" name="Rectangle 83"/>
            <p:cNvSpPr/>
            <p:nvPr/>
          </p:nvSpPr>
          <p:spPr>
            <a:xfrm>
              <a:off x="827584" y="3356992"/>
              <a:ext cx="4176464" cy="1584176"/>
            </a:xfrm>
            <a:prstGeom prst="rect">
              <a:avLst/>
            </a:prstGeom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5" name="Rectangle 84"/>
            <p:cNvSpPr/>
            <p:nvPr/>
          </p:nvSpPr>
          <p:spPr>
            <a:xfrm>
              <a:off x="2915816" y="2996952"/>
              <a:ext cx="2240632" cy="2096616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6" name="Rectangle 85"/>
            <p:cNvSpPr/>
            <p:nvPr/>
          </p:nvSpPr>
          <p:spPr>
            <a:xfrm>
              <a:off x="539552" y="3789040"/>
              <a:ext cx="4752528" cy="576064"/>
            </a:xfrm>
            <a:prstGeom prst="rect">
              <a:avLst/>
            </a:prstGeom>
            <a:solidFill>
              <a:schemeClr val="accent3">
                <a:alpha val="80000"/>
              </a:schemeClr>
            </a:solidFill>
          </p:spPr>
          <p:style>
            <a:lnRef idx="3">
              <a:schemeClr val="lt1"/>
            </a:lnRef>
            <a:fillRef idx="1">
              <a:schemeClr val="accent3"/>
            </a:fillRef>
            <a:effectRef idx="1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 dirty="0"/>
            </a:p>
          </p:txBody>
        </p:sp>
      </p:grpSp>
      <p:sp>
        <p:nvSpPr>
          <p:cNvPr id="87" name="TextBox 86"/>
          <p:cNvSpPr txBox="1"/>
          <p:nvPr/>
        </p:nvSpPr>
        <p:spPr>
          <a:xfrm>
            <a:off x="2555776" y="4077072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idle</a:t>
            </a:r>
            <a:endParaRPr lang="de-DE" sz="1000" dirty="0"/>
          </a:p>
        </p:txBody>
      </p:sp>
      <p:sp>
        <p:nvSpPr>
          <p:cNvPr id="88" name="TextBox 87"/>
          <p:cNvSpPr txBox="1"/>
          <p:nvPr/>
        </p:nvSpPr>
        <p:spPr>
          <a:xfrm>
            <a:off x="4355976" y="4077072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idle</a:t>
            </a:r>
            <a:endParaRPr lang="de-DE" sz="1000" dirty="0"/>
          </a:p>
        </p:txBody>
      </p:sp>
      <p:cxnSp>
        <p:nvCxnSpPr>
          <p:cNvPr id="90" name="Straight Connector 89"/>
          <p:cNvCxnSpPr/>
          <p:nvPr/>
        </p:nvCxnSpPr>
        <p:spPr>
          <a:xfrm>
            <a:off x="2267744" y="3933056"/>
            <a:ext cx="18002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Straight Arrow Connector 100"/>
          <p:cNvCxnSpPr/>
          <p:nvPr/>
        </p:nvCxnSpPr>
        <p:spPr>
          <a:xfrm rot="16200000" flipV="1">
            <a:off x="2964528" y="3693736"/>
            <a:ext cx="622657" cy="14401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2" name="Straight Arrow Connector 101"/>
          <p:cNvCxnSpPr/>
          <p:nvPr/>
        </p:nvCxnSpPr>
        <p:spPr>
          <a:xfrm rot="5400000">
            <a:off x="1474862" y="4437112"/>
            <a:ext cx="1873002" cy="794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8" name="Straight Arrow Connector 107"/>
          <p:cNvCxnSpPr/>
          <p:nvPr/>
        </p:nvCxnSpPr>
        <p:spPr>
          <a:xfrm rot="5400000" flipH="1" flipV="1">
            <a:off x="3000530" y="5025884"/>
            <a:ext cx="550650" cy="144017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12" name="Group 14"/>
          <p:cNvGrpSpPr/>
          <p:nvPr/>
        </p:nvGrpSpPr>
        <p:grpSpPr>
          <a:xfrm>
            <a:off x="6876256" y="5373216"/>
            <a:ext cx="1584176" cy="745495"/>
            <a:chOff x="5940152" y="3717032"/>
            <a:chExt cx="2448272" cy="1152128"/>
          </a:xfrm>
        </p:grpSpPr>
        <p:grpSp>
          <p:nvGrpSpPr>
            <p:cNvPr id="113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115" name="Rectangle 114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16" name="Rectangle 115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17" name="Rectangle 116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18" name="Rectangle 117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114" name="Rectangle 113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grpSp>
        <p:nvGrpSpPr>
          <p:cNvPr id="119" name="Group 14"/>
          <p:cNvGrpSpPr/>
          <p:nvPr/>
        </p:nvGrpSpPr>
        <p:grpSpPr>
          <a:xfrm>
            <a:off x="6876256" y="2708920"/>
            <a:ext cx="1584176" cy="745495"/>
            <a:chOff x="5940152" y="3717032"/>
            <a:chExt cx="2448272" cy="1152128"/>
          </a:xfrm>
        </p:grpSpPr>
        <p:grpSp>
          <p:nvGrpSpPr>
            <p:cNvPr id="120" name="Group 3"/>
            <p:cNvGrpSpPr/>
            <p:nvPr/>
          </p:nvGrpSpPr>
          <p:grpSpPr>
            <a:xfrm>
              <a:off x="5940152" y="3717032"/>
              <a:ext cx="2448272" cy="1152128"/>
              <a:chOff x="467544" y="2924944"/>
              <a:chExt cx="4896544" cy="2304256"/>
            </a:xfrm>
          </p:grpSpPr>
          <p:sp>
            <p:nvSpPr>
              <p:cNvPr id="122" name="Rectangle 121"/>
              <p:cNvSpPr/>
              <p:nvPr/>
            </p:nvSpPr>
            <p:spPr>
              <a:xfrm>
                <a:off x="467544" y="2924944"/>
                <a:ext cx="4896544" cy="2304256"/>
              </a:xfrm>
              <a:prstGeom prst="rect">
                <a:avLst/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  <p:sp>
            <p:nvSpPr>
              <p:cNvPr id="123" name="Rectangle 122"/>
              <p:cNvSpPr/>
              <p:nvPr/>
            </p:nvSpPr>
            <p:spPr>
              <a:xfrm>
                <a:off x="827584" y="3356992"/>
                <a:ext cx="4176464" cy="1584176"/>
              </a:xfrm>
              <a:prstGeom prst="rect">
                <a:avLst/>
              </a:prstGeom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24" name="Rectangle 123"/>
              <p:cNvSpPr/>
              <p:nvPr/>
            </p:nvSpPr>
            <p:spPr>
              <a:xfrm>
                <a:off x="2915816" y="2996952"/>
                <a:ext cx="2240632" cy="2096616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25" name="Rectangle 124"/>
              <p:cNvSpPr/>
              <p:nvPr/>
            </p:nvSpPr>
            <p:spPr>
              <a:xfrm>
                <a:off x="539552" y="3789040"/>
                <a:ext cx="4752528" cy="576064"/>
              </a:xfrm>
              <a:prstGeom prst="rect">
                <a:avLst/>
              </a:prstGeom>
              <a:solidFill>
                <a:schemeClr val="accent3">
                  <a:alpha val="80000"/>
                </a:schemeClr>
              </a:solidFill>
            </p:spPr>
            <p:style>
              <a:lnRef idx="3">
                <a:schemeClr val="lt1"/>
              </a:lnRef>
              <a:fillRef idx="1">
                <a:schemeClr val="accent3"/>
              </a:fillRef>
              <a:effectRef idx="1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 dirty="0"/>
              </a:p>
            </p:txBody>
          </p:sp>
        </p:grpSp>
        <p:sp>
          <p:nvSpPr>
            <p:cNvPr id="121" name="Rectangle 120"/>
            <p:cNvSpPr/>
            <p:nvPr/>
          </p:nvSpPr>
          <p:spPr>
            <a:xfrm>
              <a:off x="7236296" y="3933056"/>
              <a:ext cx="936104" cy="792088"/>
            </a:xfrm>
            <a:prstGeom prst="rect">
              <a:avLst/>
            </a:prstGeom>
            <a:solidFill>
              <a:schemeClr val="accent1">
                <a:alpha val="23000"/>
              </a:schemeClr>
            </a:solidFill>
            <a:ln w="12700">
              <a:prstDash val="dash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</p:grpSp>
      <p:sp>
        <p:nvSpPr>
          <p:cNvPr id="126" name="TextBox 125"/>
          <p:cNvSpPr txBox="1"/>
          <p:nvPr/>
        </p:nvSpPr>
        <p:spPr>
          <a:xfrm>
            <a:off x="8100392" y="2204864"/>
            <a:ext cx="62722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copy</a:t>
            </a:r>
            <a:endParaRPr lang="de-DE" dirty="0"/>
          </a:p>
        </p:txBody>
      </p:sp>
      <p:sp>
        <p:nvSpPr>
          <p:cNvPr id="127" name="TextBox 126"/>
          <p:cNvSpPr txBox="1"/>
          <p:nvPr/>
        </p:nvSpPr>
        <p:spPr>
          <a:xfrm>
            <a:off x="6876256" y="5373216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front</a:t>
            </a:r>
            <a:endParaRPr lang="de-DE" sz="1000" dirty="0"/>
          </a:p>
        </p:txBody>
      </p:sp>
      <p:sp>
        <p:nvSpPr>
          <p:cNvPr id="128" name="TextBox 127"/>
          <p:cNvSpPr txBox="1"/>
          <p:nvPr/>
        </p:nvSpPr>
        <p:spPr>
          <a:xfrm>
            <a:off x="6876256" y="2708920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back</a:t>
            </a:r>
            <a:endParaRPr lang="de-DE" sz="1000" dirty="0"/>
          </a:p>
        </p:txBody>
      </p:sp>
      <p:cxnSp>
        <p:nvCxnSpPr>
          <p:cNvPr id="129" name="Straight Arrow Connector 128"/>
          <p:cNvCxnSpPr/>
          <p:nvPr/>
        </p:nvCxnSpPr>
        <p:spPr>
          <a:xfrm rot="5400000" flipH="1" flipV="1">
            <a:off x="7700377" y="5185783"/>
            <a:ext cx="644630" cy="1138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5"/>
          </a:lnRef>
          <a:fillRef idx="0">
            <a:schemeClr val="accent5"/>
          </a:fillRef>
          <a:effectRef idx="2">
            <a:schemeClr val="accent5"/>
          </a:effectRef>
          <a:fontRef idx="minor">
            <a:schemeClr val="tx1"/>
          </a:fontRef>
        </p:style>
      </p:cxnSp>
      <p:sp>
        <p:nvSpPr>
          <p:cNvPr id="135" name="TextBox 134"/>
          <p:cNvSpPr txBox="1"/>
          <p:nvPr/>
        </p:nvSpPr>
        <p:spPr>
          <a:xfrm>
            <a:off x="6876256" y="4077072"/>
            <a:ext cx="72008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dirty="0" smtClean="0"/>
              <a:t>idle</a:t>
            </a:r>
            <a:endParaRPr lang="de-DE" sz="1000" dirty="0"/>
          </a:p>
        </p:txBody>
      </p:sp>
      <p:cxnSp>
        <p:nvCxnSpPr>
          <p:cNvPr id="146" name="Straight Connector 145"/>
          <p:cNvCxnSpPr/>
          <p:nvPr/>
        </p:nvCxnSpPr>
        <p:spPr>
          <a:xfrm rot="5400000">
            <a:off x="4103948" y="3969060"/>
            <a:ext cx="468052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8" name="TextBox 147"/>
          <p:cNvSpPr txBox="1"/>
          <p:nvPr/>
        </p:nvSpPr>
        <p:spPr>
          <a:xfrm>
            <a:off x="6444208" y="1628800"/>
            <a:ext cx="184755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In ‘</a:t>
            </a:r>
            <a:r>
              <a:rPr lang="en-US" sz="1400" i="1" dirty="0" smtClean="0"/>
              <a:t>done</a:t>
            </a:r>
            <a:r>
              <a:rPr lang="en-US" sz="1400" dirty="0" smtClean="0"/>
              <a:t>’ callback</a:t>
            </a:r>
          </a:p>
          <a:p>
            <a:r>
              <a:rPr lang="en-US" sz="1400" dirty="0" smtClean="0"/>
              <a:t>of asynchronous </a:t>
            </a:r>
            <a:r>
              <a:rPr lang="en-US" sz="1400" b="1" dirty="0" smtClean="0"/>
              <a:t>swap</a:t>
            </a:r>
            <a:r>
              <a:rPr lang="en-US" sz="1400" dirty="0" smtClean="0"/>
              <a:t>:</a:t>
            </a:r>
            <a:endParaRPr lang="de-DE" sz="1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414</Words>
  <Application>Microsoft Office PowerPoint</Application>
  <PresentationFormat>On-screen Show (4:3)</PresentationFormat>
  <Paragraphs>126</Paragraphs>
  <Slides>11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Window Updates</vt:lpstr>
      <vt:lpstr>Terminology</vt:lpstr>
      <vt:lpstr>Windows</vt:lpstr>
      <vt:lpstr>Composition</vt:lpstr>
      <vt:lpstr>Presentation</vt:lpstr>
      <vt:lpstr>Single buffered</vt:lpstr>
      <vt:lpstr>Double buffered</vt:lpstr>
      <vt:lpstr>Triple buffered</vt:lpstr>
      <vt:lpstr>Triple buffered</vt:lpstr>
      <vt:lpstr>Triple buffered</vt:lpstr>
      <vt:lpstr>Triple buffered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Window Updates</dc:title>
  <dc:creator>DoK</dc:creator>
  <cp:lastModifiedBy>DoK</cp:lastModifiedBy>
  <cp:revision>104</cp:revision>
  <dcterms:created xsi:type="dcterms:W3CDTF">2011-08-28T19:04:30Z</dcterms:created>
  <dcterms:modified xsi:type="dcterms:W3CDTF">2011-09-08T07:01:38Z</dcterms:modified>
</cp:coreProperties>
</file>