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7"/>
  </p:notesMasterIdLst>
  <p:handoutMasterIdLst>
    <p:handoutMasterId r:id="rId38"/>
  </p:handoutMasterIdLst>
  <p:sldIdLst>
    <p:sldId id="700" r:id="rId2"/>
    <p:sldId id="727" r:id="rId3"/>
    <p:sldId id="728" r:id="rId4"/>
    <p:sldId id="529" r:id="rId5"/>
    <p:sldId id="705" r:id="rId6"/>
    <p:sldId id="679" r:id="rId7"/>
    <p:sldId id="730" r:id="rId8"/>
    <p:sldId id="678" r:id="rId9"/>
    <p:sldId id="729" r:id="rId10"/>
    <p:sldId id="680" r:id="rId11"/>
    <p:sldId id="681" r:id="rId12"/>
    <p:sldId id="706" r:id="rId13"/>
    <p:sldId id="707" r:id="rId14"/>
    <p:sldId id="708" r:id="rId15"/>
    <p:sldId id="709" r:id="rId16"/>
    <p:sldId id="726" r:id="rId17"/>
    <p:sldId id="710" r:id="rId18"/>
    <p:sldId id="711" r:id="rId19"/>
    <p:sldId id="712" r:id="rId20"/>
    <p:sldId id="713" r:id="rId21"/>
    <p:sldId id="725" r:id="rId22"/>
    <p:sldId id="714" r:id="rId23"/>
    <p:sldId id="715" r:id="rId24"/>
    <p:sldId id="716" r:id="rId25"/>
    <p:sldId id="717" r:id="rId26"/>
    <p:sldId id="732" r:id="rId27"/>
    <p:sldId id="733" r:id="rId28"/>
    <p:sldId id="718" r:id="rId29"/>
    <p:sldId id="719" r:id="rId30"/>
    <p:sldId id="720" r:id="rId31"/>
    <p:sldId id="721" r:id="rId32"/>
    <p:sldId id="731" r:id="rId33"/>
    <p:sldId id="722" r:id="rId34"/>
    <p:sldId id="723" r:id="rId35"/>
    <p:sldId id="427" r:id="rId36"/>
  </p:sldIdLst>
  <p:sldSz cx="9144000" cy="6858000" type="letter"/>
  <p:notesSz cx="6946900" cy="9220200"/>
  <p:custDataLst>
    <p:tags r:id="rId39"/>
  </p:custDataLst>
  <p:defaultTextStyle>
    <a:defPPr>
      <a:defRPr lang="en-US"/>
    </a:defPPr>
    <a:lvl1pPr algn="l" rtl="0" fontAlgn="base">
      <a:spcBef>
        <a:spcPct val="0"/>
      </a:spcBef>
      <a:spcAft>
        <a:spcPct val="0"/>
      </a:spcAft>
      <a:defRPr sz="3200" kern="1200">
        <a:solidFill>
          <a:schemeClr val="tx1"/>
        </a:solidFill>
        <a:latin typeface="Tahoma" pitchFamily="34" charset="0"/>
        <a:ea typeface="MS PGothic"/>
        <a:cs typeface="MS PGothic"/>
      </a:defRPr>
    </a:lvl1pPr>
    <a:lvl2pPr marL="457200" algn="l" rtl="0" fontAlgn="base">
      <a:spcBef>
        <a:spcPct val="0"/>
      </a:spcBef>
      <a:spcAft>
        <a:spcPct val="0"/>
      </a:spcAft>
      <a:defRPr sz="3200" kern="1200">
        <a:solidFill>
          <a:schemeClr val="tx1"/>
        </a:solidFill>
        <a:latin typeface="Tahoma" pitchFamily="34" charset="0"/>
        <a:ea typeface="MS PGothic"/>
        <a:cs typeface="MS PGothic"/>
      </a:defRPr>
    </a:lvl2pPr>
    <a:lvl3pPr marL="914400" algn="l" rtl="0" fontAlgn="base">
      <a:spcBef>
        <a:spcPct val="0"/>
      </a:spcBef>
      <a:spcAft>
        <a:spcPct val="0"/>
      </a:spcAft>
      <a:defRPr sz="3200" kern="1200">
        <a:solidFill>
          <a:schemeClr val="tx1"/>
        </a:solidFill>
        <a:latin typeface="Tahoma" pitchFamily="34" charset="0"/>
        <a:ea typeface="MS PGothic"/>
        <a:cs typeface="MS PGothic"/>
      </a:defRPr>
    </a:lvl3pPr>
    <a:lvl4pPr marL="1371600" algn="l" rtl="0" fontAlgn="base">
      <a:spcBef>
        <a:spcPct val="0"/>
      </a:spcBef>
      <a:spcAft>
        <a:spcPct val="0"/>
      </a:spcAft>
      <a:defRPr sz="3200" kern="1200">
        <a:solidFill>
          <a:schemeClr val="tx1"/>
        </a:solidFill>
        <a:latin typeface="Tahoma" pitchFamily="34" charset="0"/>
        <a:ea typeface="MS PGothic"/>
        <a:cs typeface="MS PGothic"/>
      </a:defRPr>
    </a:lvl4pPr>
    <a:lvl5pPr marL="1828800" algn="l" rtl="0" fontAlgn="base">
      <a:spcBef>
        <a:spcPct val="0"/>
      </a:spcBef>
      <a:spcAft>
        <a:spcPct val="0"/>
      </a:spcAft>
      <a:defRPr sz="3200" kern="1200">
        <a:solidFill>
          <a:schemeClr val="tx1"/>
        </a:solidFill>
        <a:latin typeface="Tahoma" pitchFamily="34" charset="0"/>
        <a:ea typeface="MS PGothic"/>
        <a:cs typeface="MS PGothic"/>
      </a:defRPr>
    </a:lvl5pPr>
    <a:lvl6pPr marL="2286000" algn="l" defTabSz="914400" rtl="0" eaLnBrk="1" latinLnBrk="0" hangingPunct="1">
      <a:defRPr sz="3200" kern="1200">
        <a:solidFill>
          <a:schemeClr val="tx1"/>
        </a:solidFill>
        <a:latin typeface="Tahoma" pitchFamily="34" charset="0"/>
        <a:ea typeface="MS PGothic"/>
        <a:cs typeface="MS PGothic"/>
      </a:defRPr>
    </a:lvl6pPr>
    <a:lvl7pPr marL="2743200" algn="l" defTabSz="914400" rtl="0" eaLnBrk="1" latinLnBrk="0" hangingPunct="1">
      <a:defRPr sz="3200" kern="1200">
        <a:solidFill>
          <a:schemeClr val="tx1"/>
        </a:solidFill>
        <a:latin typeface="Tahoma" pitchFamily="34" charset="0"/>
        <a:ea typeface="MS PGothic"/>
        <a:cs typeface="MS PGothic"/>
      </a:defRPr>
    </a:lvl7pPr>
    <a:lvl8pPr marL="3200400" algn="l" defTabSz="914400" rtl="0" eaLnBrk="1" latinLnBrk="0" hangingPunct="1">
      <a:defRPr sz="3200" kern="1200">
        <a:solidFill>
          <a:schemeClr val="tx1"/>
        </a:solidFill>
        <a:latin typeface="Tahoma" pitchFamily="34" charset="0"/>
        <a:ea typeface="MS PGothic"/>
        <a:cs typeface="MS PGothic"/>
      </a:defRPr>
    </a:lvl8pPr>
    <a:lvl9pPr marL="3657600" algn="l" defTabSz="914400" rtl="0" eaLnBrk="1" latinLnBrk="0" hangingPunct="1">
      <a:defRPr sz="3200" kern="1200">
        <a:solidFill>
          <a:schemeClr val="tx1"/>
        </a:solidFill>
        <a:latin typeface="Tahoma" pitchFamily="34" charset="0"/>
        <a:ea typeface="MS PGothic"/>
        <a:cs typeface="MS PGothic"/>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00"/>
    <a:srgbClr val="FFCC00"/>
    <a:srgbClr val="D00023"/>
    <a:srgbClr val="FFCC66"/>
    <a:srgbClr val="6666FF"/>
    <a:srgbClr val="CB3300"/>
    <a:srgbClr val="99CCF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22" autoAdjust="0"/>
    <p:restoredTop sz="71721" autoAdjust="0"/>
  </p:normalViewPr>
  <p:slideViewPr>
    <p:cSldViewPr>
      <p:cViewPr varScale="1">
        <p:scale>
          <a:sx n="63" d="100"/>
          <a:sy n="63" d="100"/>
        </p:scale>
        <p:origin x="-2098" y="-62"/>
      </p:cViewPr>
      <p:guideLst>
        <p:guide orient="horz" pos="2160"/>
        <p:guide pos="2880"/>
      </p:guideLst>
    </p:cSldViewPr>
  </p:slideViewPr>
  <p:outlineViewPr>
    <p:cViewPr>
      <p:scale>
        <a:sx n="33" d="100"/>
        <a:sy n="33" d="100"/>
      </p:scale>
      <p:origin x="0" y="26645"/>
    </p:cViewPr>
  </p:outlineViewPr>
  <p:notesTextViewPr>
    <p:cViewPr>
      <p:scale>
        <a:sx n="100" d="100"/>
        <a:sy n="100" d="100"/>
      </p:scale>
      <p:origin x="0" y="0"/>
    </p:cViewPr>
  </p:notesTextViewPr>
  <p:sorterViewPr>
    <p:cViewPr>
      <p:scale>
        <a:sx n="39" d="100"/>
        <a:sy n="39" d="100"/>
      </p:scale>
      <p:origin x="0" y="0"/>
    </p:cViewPr>
  </p:sorterViewPr>
  <p:notesViewPr>
    <p:cSldViewPr>
      <p:cViewPr>
        <p:scale>
          <a:sx n="256" d="100"/>
          <a:sy n="256" d="100"/>
        </p:scale>
        <p:origin x="-58" y="-62"/>
      </p:cViewPr>
      <p:guideLst>
        <p:guide orient="horz" pos="2904"/>
        <p:guide pos="2188"/>
      </p:guideLst>
    </p:cSldViewPr>
  </p:notesViewPr>
  <p:gridSpacing cx="38405" cy="384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386" name="Picture 11" descr="BKG-12x-Rules.jpg"/>
          <p:cNvPicPr>
            <a:picLocks noChangeAspect="1"/>
          </p:cNvPicPr>
          <p:nvPr/>
        </p:nvPicPr>
        <p:blipFill>
          <a:blip r:embed="rId2"/>
          <a:srcRect l="24028" t="92223"/>
          <a:stretch>
            <a:fillRect/>
          </a:stretch>
        </p:blipFill>
        <p:spPr bwMode="auto">
          <a:xfrm>
            <a:off x="0" y="8686800"/>
            <a:ext cx="6946900" cy="533400"/>
          </a:xfrm>
          <a:prstGeom prst="rect">
            <a:avLst/>
          </a:prstGeom>
          <a:noFill/>
          <a:ln w="9525">
            <a:noFill/>
            <a:miter lim="800000"/>
            <a:headEnd/>
            <a:tailEnd/>
          </a:ln>
        </p:spPr>
      </p:pic>
      <p:sp>
        <p:nvSpPr>
          <p:cNvPr id="65538" name="Rectangle 2"/>
          <p:cNvSpPr>
            <a:spLocks noGrp="1" noChangeArrowheads="1"/>
          </p:cNvSpPr>
          <p:nvPr>
            <p:ph type="hdr" sz="quarter"/>
          </p:nvPr>
        </p:nvSpPr>
        <p:spPr bwMode="auto">
          <a:xfrm>
            <a:off x="539750" y="76200"/>
            <a:ext cx="3011488" cy="231775"/>
          </a:xfrm>
          <a:prstGeom prst="rect">
            <a:avLst/>
          </a:prstGeom>
          <a:noFill/>
          <a:ln w="9525">
            <a:noFill/>
            <a:miter lim="800000"/>
            <a:headEnd/>
            <a:tailEnd/>
          </a:ln>
          <a:effectLst/>
        </p:spPr>
        <p:txBody>
          <a:bodyPr vert="horz" wrap="square" lIns="92382" tIns="46191" rIns="92382" bIns="46191" numCol="1" anchor="t" anchorCtr="0" compatLnSpc="1">
            <a:prstTxWarp prst="textNoShape">
              <a:avLst/>
            </a:prstTxWarp>
          </a:bodyPr>
          <a:lstStyle>
            <a:lvl1pPr defTabSz="923925">
              <a:defRPr sz="1000">
                <a:latin typeface="Tahoma" pitchFamily="-112" charset="0"/>
                <a:ea typeface="+mn-ea"/>
                <a:cs typeface="+mn-cs"/>
              </a:defRPr>
            </a:lvl1pPr>
          </a:lstStyle>
          <a:p>
            <a:pPr>
              <a:defRPr/>
            </a:pPr>
            <a:r>
              <a:rPr lang="en-US"/>
              <a:t>Presentation Title</a:t>
            </a:r>
          </a:p>
        </p:txBody>
      </p:sp>
      <p:sp>
        <p:nvSpPr>
          <p:cNvPr id="65539" name="Rectangle 3"/>
          <p:cNvSpPr>
            <a:spLocks noGrp="1" noChangeArrowheads="1"/>
          </p:cNvSpPr>
          <p:nvPr>
            <p:ph type="dt" sz="quarter" idx="1"/>
          </p:nvPr>
        </p:nvSpPr>
        <p:spPr bwMode="auto">
          <a:xfrm>
            <a:off x="539750" y="307975"/>
            <a:ext cx="3011488" cy="230188"/>
          </a:xfrm>
          <a:prstGeom prst="rect">
            <a:avLst/>
          </a:prstGeom>
          <a:noFill/>
          <a:ln w="9525">
            <a:noFill/>
            <a:miter lim="800000"/>
            <a:headEnd/>
            <a:tailEnd/>
          </a:ln>
          <a:effectLst/>
        </p:spPr>
        <p:txBody>
          <a:bodyPr vert="horz" wrap="square" lIns="92382" tIns="46191" rIns="92382" bIns="46191" numCol="1" anchor="t" anchorCtr="0" compatLnSpc="1">
            <a:prstTxWarp prst="textNoShape">
              <a:avLst/>
            </a:prstTxWarp>
          </a:bodyPr>
          <a:lstStyle>
            <a:lvl1pPr defTabSz="923925">
              <a:defRPr sz="1000">
                <a:latin typeface="Tahoma" pitchFamily="-112" charset="0"/>
                <a:ea typeface="+mn-ea"/>
                <a:cs typeface="+mn-cs"/>
              </a:defRPr>
            </a:lvl1pPr>
          </a:lstStyle>
          <a:p>
            <a:pPr>
              <a:defRPr/>
            </a:pPr>
            <a:endParaRPr lang="en-US"/>
          </a:p>
        </p:txBody>
      </p:sp>
      <p:sp>
        <p:nvSpPr>
          <p:cNvPr id="1030" name="Rectangle 6"/>
          <p:cNvSpPr>
            <a:spLocks noChangeArrowheads="1"/>
          </p:cNvSpPr>
          <p:nvPr/>
        </p:nvSpPr>
        <p:spPr bwMode="auto">
          <a:xfrm>
            <a:off x="84138" y="8986838"/>
            <a:ext cx="384175" cy="230187"/>
          </a:xfrm>
          <a:prstGeom prst="rect">
            <a:avLst/>
          </a:prstGeom>
          <a:noFill/>
          <a:ln w="9525">
            <a:noFill/>
            <a:miter lim="800000"/>
            <a:headEnd/>
            <a:tailEnd/>
          </a:ln>
        </p:spPr>
        <p:txBody>
          <a:bodyPr lIns="92382" tIns="46191" rIns="9238" bIns="46191"/>
          <a:lstStyle/>
          <a:p>
            <a:pPr algn="ctr" defTabSz="923925" eaLnBrk="0" hangingPunct="0">
              <a:defRPr/>
            </a:pPr>
            <a:fld id="{9BC0BAB6-2B7D-466B-8BAD-CC18D8675F41}" type="slidenum">
              <a:rPr lang="en-US" sz="800">
                <a:solidFill>
                  <a:srgbClr val="7F7F7F"/>
                </a:solidFill>
                <a:latin typeface="Tahoma" pitchFamily="-112" charset="0"/>
                <a:ea typeface="ＭＳ Ｐゴシック" pitchFamily="-112" charset="-128"/>
                <a:cs typeface="+mn-cs"/>
              </a:rPr>
              <a:pPr algn="ctr" defTabSz="923925" eaLnBrk="0" hangingPunct="0">
                <a:defRPr/>
              </a:pPr>
              <a:t>‹#›</a:t>
            </a:fld>
            <a:endParaRPr lang="en-US" sz="800">
              <a:solidFill>
                <a:srgbClr val="7F7F7F"/>
              </a:solidFill>
              <a:latin typeface="Tahoma" pitchFamily="-112" charset="0"/>
              <a:ea typeface="ＭＳ Ｐゴシック" pitchFamily="-112" charset="-128"/>
              <a:cs typeface="+mn-cs"/>
            </a:endParaRPr>
          </a:p>
        </p:txBody>
      </p:sp>
      <p:sp>
        <p:nvSpPr>
          <p:cNvPr id="65560" name="Rectangle 24"/>
          <p:cNvSpPr>
            <a:spLocks noChangeArrowheads="1"/>
          </p:cNvSpPr>
          <p:nvPr/>
        </p:nvSpPr>
        <p:spPr bwMode="auto">
          <a:xfrm>
            <a:off x="463550" y="8986838"/>
            <a:ext cx="2620963" cy="233362"/>
          </a:xfrm>
          <a:prstGeom prst="rect">
            <a:avLst/>
          </a:prstGeom>
          <a:noFill/>
          <a:ln w="9525">
            <a:noFill/>
            <a:miter lim="800000"/>
            <a:headEnd/>
            <a:tailEnd/>
          </a:ln>
          <a:effectLst/>
        </p:spPr>
        <p:txBody>
          <a:bodyPr lIns="92382" tIns="46191" rIns="92382" bIns="46191"/>
          <a:lstStyle/>
          <a:p>
            <a:pPr defTabSz="923925">
              <a:defRPr/>
            </a:pPr>
            <a:r>
              <a:rPr lang="en-US" sz="800">
                <a:latin typeface="Tahoma" pitchFamily="-112" charset="0"/>
                <a:ea typeface="+mn-ea"/>
                <a:cs typeface="+mn-cs"/>
              </a:rPr>
              <a:t>Your Initials, Presentation Title, Month Year</a:t>
            </a:r>
          </a:p>
        </p:txBody>
      </p:sp>
      <p:grpSp>
        <p:nvGrpSpPr>
          <p:cNvPr id="16391" name="Group 25"/>
          <p:cNvGrpSpPr>
            <a:grpSpLocks/>
          </p:cNvGrpSpPr>
          <p:nvPr/>
        </p:nvGrpSpPr>
        <p:grpSpPr bwMode="auto">
          <a:xfrm>
            <a:off x="3381375" y="8880475"/>
            <a:ext cx="2451100" cy="327025"/>
            <a:chOff x="2445" y="4095"/>
            <a:chExt cx="1524" cy="204"/>
          </a:xfrm>
        </p:grpSpPr>
        <p:sp>
          <p:nvSpPr>
            <p:cNvPr id="65562" name="Text Box 26"/>
            <p:cNvSpPr txBox="1">
              <a:spLocks noChangeArrowheads="1"/>
            </p:cNvSpPr>
            <p:nvPr userDrawn="1"/>
          </p:nvSpPr>
          <p:spPr bwMode="auto">
            <a:xfrm>
              <a:off x="2445" y="4095"/>
              <a:ext cx="1524" cy="125"/>
            </a:xfrm>
            <a:prstGeom prst="rect">
              <a:avLst/>
            </a:prstGeom>
            <a:noFill/>
            <a:ln w="9525">
              <a:noFill/>
              <a:miter lim="800000"/>
              <a:headEnd/>
              <a:tailEnd/>
            </a:ln>
            <a:effectLst/>
          </p:spPr>
          <p:txBody>
            <a:bodyPr lIns="92382" tIns="46191" rIns="92382" bIns="46191">
              <a:spAutoFit/>
            </a:bodyPr>
            <a:lstStyle/>
            <a:p>
              <a:pPr defTabSz="923925">
                <a:spcBef>
                  <a:spcPct val="50000"/>
                </a:spcBef>
                <a:defRPr/>
              </a:pPr>
              <a:r>
                <a:rPr lang="en-US" sz="700" dirty="0">
                  <a:solidFill>
                    <a:schemeClr val="bg2"/>
                  </a:solidFill>
                  <a:latin typeface="Tahoma" pitchFamily="-112" charset="0"/>
                  <a:ea typeface="ＭＳ Ｐゴシック" pitchFamily="-112" charset="-128"/>
                  <a:cs typeface="+mn-cs"/>
                </a:rPr>
                <a:t>© 2010 Mentor Graphics Corp. Company Confidential</a:t>
              </a:r>
            </a:p>
          </p:txBody>
        </p:sp>
        <p:sp>
          <p:nvSpPr>
            <p:cNvPr id="1046" name="Text Box 22"/>
            <p:cNvSpPr txBox="1">
              <a:spLocks noChangeArrowheads="1"/>
            </p:cNvSpPr>
            <p:nvPr userDrawn="1"/>
          </p:nvSpPr>
          <p:spPr bwMode="auto">
            <a:xfrm>
              <a:off x="2448" y="4164"/>
              <a:ext cx="912" cy="135"/>
            </a:xfrm>
            <a:prstGeom prst="rect">
              <a:avLst/>
            </a:prstGeom>
            <a:noFill/>
            <a:ln w="9525">
              <a:noFill/>
              <a:miter lim="800000"/>
              <a:headEnd/>
              <a:tailEnd/>
            </a:ln>
          </p:spPr>
          <p:txBody>
            <a:bodyPr lIns="92382" tIns="46191" rIns="230955" bIns="46191"/>
            <a:lstStyle/>
            <a:p>
              <a:pPr defTabSz="923925">
                <a:spcBef>
                  <a:spcPct val="50000"/>
                </a:spcBef>
                <a:defRPr/>
              </a:pPr>
              <a:r>
                <a:rPr lang="en-US" sz="800" b="1">
                  <a:solidFill>
                    <a:schemeClr val="bg2"/>
                  </a:solidFill>
                  <a:latin typeface="Tahoma" pitchFamily="-112" charset="0"/>
                  <a:ea typeface="ＭＳ Ｐゴシック" pitchFamily="-112" charset="-128"/>
                  <a:cs typeface="ＭＳ Ｐゴシック" pitchFamily="-112" charset="-128"/>
                </a:rPr>
                <a:t>www.mentor.com</a:t>
              </a:r>
            </a:p>
          </p:txBody>
        </p:sp>
      </p:grpSp>
    </p:spTree>
    <p:extLst>
      <p:ext uri="{BB962C8B-B14F-4D97-AF65-F5344CB8AC3E}">
        <p14:creationId xmlns:p14="http://schemas.microsoft.com/office/powerpoint/2010/main" val="32702006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7587" name="Rectangle 3"/>
          <p:cNvSpPr>
            <a:spLocks noGrp="1" noChangeArrowheads="1"/>
          </p:cNvSpPr>
          <p:nvPr>
            <p:ph type="dt" idx="1"/>
          </p:nvPr>
        </p:nvSpPr>
        <p:spPr bwMode="auto">
          <a:xfrm>
            <a:off x="5892800" y="500063"/>
            <a:ext cx="1052513" cy="307975"/>
          </a:xfrm>
          <a:prstGeom prst="rect">
            <a:avLst/>
          </a:prstGeom>
          <a:noFill/>
          <a:ln w="9525">
            <a:noFill/>
            <a:miter lim="800000"/>
            <a:headEnd/>
            <a:tailEnd/>
          </a:ln>
          <a:effectLst/>
        </p:spPr>
        <p:txBody>
          <a:bodyPr vert="horz" wrap="square" lIns="92382" tIns="46191" rIns="92382" bIns="46191" numCol="1" anchor="t" anchorCtr="0" compatLnSpc="1">
            <a:prstTxWarp prst="textNoShape">
              <a:avLst/>
            </a:prstTxWarp>
          </a:bodyPr>
          <a:lstStyle>
            <a:lvl1pPr algn="r" defTabSz="923925">
              <a:defRPr sz="900">
                <a:latin typeface="Tahoma" pitchFamily="-112" charset="0"/>
                <a:ea typeface="+mn-ea"/>
                <a:cs typeface="+mn-cs"/>
              </a:defRPr>
            </a:lvl1pPr>
          </a:lstStyle>
          <a:p>
            <a:pPr>
              <a:defRPr/>
            </a:pPr>
            <a:endParaRPr lang="en-US"/>
          </a:p>
        </p:txBody>
      </p:sp>
      <p:sp>
        <p:nvSpPr>
          <p:cNvPr id="15363" name="Rectangle 4"/>
          <p:cNvSpPr>
            <a:spLocks noGrp="1" noRot="1" noChangeAspect="1" noChangeArrowheads="1" noTextEdit="1"/>
          </p:cNvSpPr>
          <p:nvPr>
            <p:ph type="sldImg" idx="2"/>
          </p:nvPr>
        </p:nvSpPr>
        <p:spPr bwMode="auto">
          <a:xfrm>
            <a:off x="1400175" y="461963"/>
            <a:ext cx="4148138" cy="3111500"/>
          </a:xfrm>
          <a:prstGeom prst="rect">
            <a:avLst/>
          </a:prstGeom>
          <a:noFill/>
          <a:ln w="9525">
            <a:solidFill>
              <a:srgbClr val="000000"/>
            </a:solidFill>
            <a:miter lim="800000"/>
            <a:headEnd/>
            <a:tailEnd/>
          </a:ln>
        </p:spPr>
      </p:sp>
      <p:sp>
        <p:nvSpPr>
          <p:cNvPr id="67589" name="Rectangle 5"/>
          <p:cNvSpPr>
            <a:spLocks noGrp="1" noChangeArrowheads="1"/>
          </p:cNvSpPr>
          <p:nvPr>
            <p:ph type="body" sz="quarter" idx="3"/>
          </p:nvPr>
        </p:nvSpPr>
        <p:spPr bwMode="auto">
          <a:xfrm>
            <a:off x="695325" y="3611563"/>
            <a:ext cx="5556250" cy="4987925"/>
          </a:xfrm>
          <a:prstGeom prst="rect">
            <a:avLst/>
          </a:prstGeom>
          <a:noFill/>
          <a:ln w="9525">
            <a:noFill/>
            <a:miter lim="800000"/>
            <a:headEnd/>
            <a:tailEnd/>
          </a:ln>
          <a:effectLst/>
        </p:spPr>
        <p:txBody>
          <a:bodyPr vert="horz" wrap="square" lIns="92382" tIns="46191" rIns="92382" bIns="4619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29" name="Rectangle 5"/>
          <p:cNvSpPr>
            <a:spLocks noChangeArrowheads="1"/>
          </p:cNvSpPr>
          <p:nvPr/>
        </p:nvSpPr>
        <p:spPr bwMode="auto">
          <a:xfrm>
            <a:off x="4090988" y="6684963"/>
            <a:ext cx="4630737" cy="230187"/>
          </a:xfrm>
          <a:prstGeom prst="rect">
            <a:avLst/>
          </a:prstGeom>
          <a:noFill/>
          <a:ln w="9525">
            <a:noFill/>
            <a:miter lim="800000"/>
            <a:headEnd/>
            <a:tailEnd/>
          </a:ln>
        </p:spPr>
        <p:txBody>
          <a:bodyPr lIns="92382" tIns="46191" rIns="92382" bIns="46191"/>
          <a:lstStyle/>
          <a:p>
            <a:pPr algn="r" defTabSz="923925" eaLnBrk="0" hangingPunct="0">
              <a:defRPr/>
            </a:pPr>
            <a:endParaRPr lang="en-US" sz="800">
              <a:solidFill>
                <a:srgbClr val="7F7F7F"/>
              </a:solidFill>
              <a:latin typeface="Tahoma" pitchFamily="-112" charset="0"/>
              <a:ea typeface="ＭＳ Ｐゴシック" pitchFamily="-112" charset="-128"/>
              <a:cs typeface="ＭＳ Ｐゴシック" pitchFamily="-112" charset="-128"/>
            </a:endParaRPr>
          </a:p>
        </p:txBody>
      </p:sp>
      <p:sp>
        <p:nvSpPr>
          <p:cNvPr id="2" name="Rectangle 5"/>
          <p:cNvSpPr>
            <a:spLocks noChangeArrowheads="1"/>
          </p:cNvSpPr>
          <p:nvPr/>
        </p:nvSpPr>
        <p:spPr bwMode="auto">
          <a:xfrm>
            <a:off x="4090988" y="6684963"/>
            <a:ext cx="4630737" cy="230187"/>
          </a:xfrm>
          <a:prstGeom prst="rect">
            <a:avLst/>
          </a:prstGeom>
          <a:noFill/>
          <a:ln w="9525">
            <a:noFill/>
            <a:miter lim="800000"/>
            <a:headEnd/>
            <a:tailEnd/>
          </a:ln>
        </p:spPr>
        <p:txBody>
          <a:bodyPr lIns="92382" tIns="46191" rIns="92382" bIns="46191"/>
          <a:lstStyle/>
          <a:p>
            <a:pPr algn="r" defTabSz="923925" eaLnBrk="0" hangingPunct="0">
              <a:defRPr/>
            </a:pPr>
            <a:endParaRPr lang="en-US" sz="800">
              <a:solidFill>
                <a:srgbClr val="7F7F7F"/>
              </a:solidFill>
              <a:latin typeface="Tahoma" pitchFamily="-112" charset="0"/>
              <a:ea typeface="ＭＳ Ｐゴシック" pitchFamily="-112" charset="-128"/>
              <a:cs typeface="ＭＳ Ｐゴシック" pitchFamily="-112" charset="-128"/>
            </a:endParaRPr>
          </a:p>
        </p:txBody>
      </p:sp>
      <p:sp>
        <p:nvSpPr>
          <p:cNvPr id="1030" name="Rectangle 6"/>
          <p:cNvSpPr>
            <a:spLocks noChangeArrowheads="1"/>
          </p:cNvSpPr>
          <p:nvPr/>
        </p:nvSpPr>
        <p:spPr bwMode="auto">
          <a:xfrm>
            <a:off x="84138" y="8986838"/>
            <a:ext cx="384175" cy="230187"/>
          </a:xfrm>
          <a:prstGeom prst="rect">
            <a:avLst/>
          </a:prstGeom>
          <a:noFill/>
          <a:ln w="9525">
            <a:noFill/>
            <a:miter lim="800000"/>
            <a:headEnd/>
            <a:tailEnd/>
          </a:ln>
        </p:spPr>
        <p:txBody>
          <a:bodyPr lIns="92382" tIns="46191" rIns="9238" bIns="46191"/>
          <a:lstStyle/>
          <a:p>
            <a:pPr algn="ctr" defTabSz="923925" eaLnBrk="0" hangingPunct="0">
              <a:defRPr/>
            </a:pPr>
            <a:fld id="{937A85AD-F9AB-43C9-A4CB-124CBEF6FC81}" type="slidenum">
              <a:rPr lang="en-US" sz="800">
                <a:solidFill>
                  <a:srgbClr val="7F7F7F"/>
                </a:solidFill>
                <a:latin typeface="Tahoma" pitchFamily="-112" charset="0"/>
                <a:ea typeface="ＭＳ Ｐゴシック" pitchFamily="-112" charset="-128"/>
                <a:cs typeface="+mn-cs"/>
              </a:rPr>
              <a:pPr algn="ctr" defTabSz="923925" eaLnBrk="0" hangingPunct="0">
                <a:defRPr/>
              </a:pPr>
              <a:t>‹#›</a:t>
            </a:fld>
            <a:endParaRPr lang="en-US" sz="800">
              <a:solidFill>
                <a:srgbClr val="7F7F7F"/>
              </a:solidFill>
              <a:latin typeface="Tahoma" pitchFamily="-112" charset="0"/>
              <a:ea typeface="ＭＳ Ｐゴシック" pitchFamily="-112" charset="-128"/>
              <a:cs typeface="+mn-cs"/>
            </a:endParaRPr>
          </a:p>
        </p:txBody>
      </p:sp>
      <p:pic>
        <p:nvPicPr>
          <p:cNvPr id="15368" name="Picture 17" descr="bar a short.png"/>
          <p:cNvPicPr>
            <a:picLocks noChangeAspect="1"/>
          </p:cNvPicPr>
          <p:nvPr/>
        </p:nvPicPr>
        <p:blipFill>
          <a:blip r:embed="rId2"/>
          <a:srcRect/>
          <a:stretch>
            <a:fillRect/>
          </a:stretch>
        </p:blipFill>
        <p:spPr bwMode="auto">
          <a:xfrm>
            <a:off x="3511550" y="8870950"/>
            <a:ext cx="3435350" cy="12700"/>
          </a:xfrm>
          <a:prstGeom prst="rect">
            <a:avLst/>
          </a:prstGeom>
          <a:noFill/>
          <a:ln w="9525">
            <a:noFill/>
            <a:miter lim="800000"/>
            <a:headEnd/>
            <a:tailEnd/>
          </a:ln>
        </p:spPr>
      </p:pic>
      <p:sp>
        <p:nvSpPr>
          <p:cNvPr id="67607" name="Rectangle 23"/>
          <p:cNvSpPr>
            <a:spLocks noChangeArrowheads="1"/>
          </p:cNvSpPr>
          <p:nvPr/>
        </p:nvSpPr>
        <p:spPr bwMode="auto">
          <a:xfrm>
            <a:off x="463550" y="8986838"/>
            <a:ext cx="2620963" cy="233362"/>
          </a:xfrm>
          <a:prstGeom prst="rect">
            <a:avLst/>
          </a:prstGeom>
          <a:noFill/>
          <a:ln w="9525">
            <a:noFill/>
            <a:miter lim="800000"/>
            <a:headEnd/>
            <a:tailEnd/>
          </a:ln>
          <a:effectLst/>
        </p:spPr>
        <p:txBody>
          <a:bodyPr lIns="92382" tIns="46191" rIns="92382" bIns="46191"/>
          <a:lstStyle/>
          <a:p>
            <a:pPr defTabSz="923925">
              <a:defRPr/>
            </a:pPr>
            <a:r>
              <a:rPr lang="en-US" sz="800">
                <a:latin typeface="Tahoma" pitchFamily="-112" charset="0"/>
                <a:ea typeface="+mn-ea"/>
                <a:cs typeface="+mn-cs"/>
              </a:rPr>
              <a:t>Your Initials, Presentation Title, Month Year</a:t>
            </a:r>
          </a:p>
        </p:txBody>
      </p:sp>
      <p:grpSp>
        <p:nvGrpSpPr>
          <p:cNvPr id="15370" name="Group 24"/>
          <p:cNvGrpSpPr>
            <a:grpSpLocks/>
          </p:cNvGrpSpPr>
          <p:nvPr/>
        </p:nvGrpSpPr>
        <p:grpSpPr bwMode="auto">
          <a:xfrm>
            <a:off x="3381375" y="8880475"/>
            <a:ext cx="2451100" cy="327025"/>
            <a:chOff x="2445" y="4095"/>
            <a:chExt cx="1524" cy="204"/>
          </a:xfrm>
        </p:grpSpPr>
        <p:sp>
          <p:nvSpPr>
            <p:cNvPr id="67609" name="Text Box 25"/>
            <p:cNvSpPr txBox="1">
              <a:spLocks noChangeArrowheads="1"/>
            </p:cNvSpPr>
            <p:nvPr userDrawn="1"/>
          </p:nvSpPr>
          <p:spPr bwMode="auto">
            <a:xfrm>
              <a:off x="2445" y="4095"/>
              <a:ext cx="1524" cy="125"/>
            </a:xfrm>
            <a:prstGeom prst="rect">
              <a:avLst/>
            </a:prstGeom>
            <a:noFill/>
            <a:ln w="9525">
              <a:noFill/>
              <a:miter lim="800000"/>
              <a:headEnd/>
              <a:tailEnd/>
            </a:ln>
            <a:effectLst/>
          </p:spPr>
          <p:txBody>
            <a:bodyPr lIns="92382" tIns="46191" rIns="92382" bIns="46191">
              <a:spAutoFit/>
            </a:bodyPr>
            <a:lstStyle/>
            <a:p>
              <a:pPr defTabSz="923925">
                <a:spcBef>
                  <a:spcPct val="50000"/>
                </a:spcBef>
                <a:defRPr/>
              </a:pPr>
              <a:r>
                <a:rPr lang="en-US" sz="700" dirty="0">
                  <a:solidFill>
                    <a:schemeClr val="bg2"/>
                  </a:solidFill>
                  <a:latin typeface="Tahoma" pitchFamily="-112" charset="0"/>
                  <a:ea typeface="ＭＳ Ｐゴシック" pitchFamily="-112" charset="-128"/>
                  <a:cs typeface="+mn-cs"/>
                </a:rPr>
                <a:t>© 2010 Mentor Graphics Corp. Company Confidential</a:t>
              </a:r>
            </a:p>
          </p:txBody>
        </p:sp>
        <p:sp>
          <p:nvSpPr>
            <p:cNvPr id="1046" name="Text Box 22"/>
            <p:cNvSpPr txBox="1">
              <a:spLocks noChangeArrowheads="1"/>
            </p:cNvSpPr>
            <p:nvPr userDrawn="1"/>
          </p:nvSpPr>
          <p:spPr bwMode="auto">
            <a:xfrm>
              <a:off x="2448" y="4164"/>
              <a:ext cx="912" cy="135"/>
            </a:xfrm>
            <a:prstGeom prst="rect">
              <a:avLst/>
            </a:prstGeom>
            <a:noFill/>
            <a:ln w="9525">
              <a:noFill/>
              <a:miter lim="800000"/>
              <a:headEnd/>
              <a:tailEnd/>
            </a:ln>
          </p:spPr>
          <p:txBody>
            <a:bodyPr lIns="92382" tIns="46191" rIns="230955" bIns="46191"/>
            <a:lstStyle/>
            <a:p>
              <a:pPr defTabSz="923925">
                <a:spcBef>
                  <a:spcPct val="50000"/>
                </a:spcBef>
                <a:defRPr/>
              </a:pPr>
              <a:r>
                <a:rPr lang="en-US" sz="800" b="1">
                  <a:solidFill>
                    <a:schemeClr val="bg2"/>
                  </a:solidFill>
                  <a:latin typeface="Tahoma" pitchFamily="-112" charset="0"/>
                  <a:ea typeface="ＭＳ Ｐゴシック" pitchFamily="-112" charset="-128"/>
                  <a:cs typeface="ＭＳ Ｐゴシック" pitchFamily="-112" charset="-128"/>
                </a:rPr>
                <a:t>www.mentor.com</a:t>
              </a:r>
            </a:p>
          </p:txBody>
        </p:sp>
      </p:grpSp>
      <p:pic>
        <p:nvPicPr>
          <p:cNvPr id="15371" name="Picture 12" descr="MGC-Logo_Black-72.png"/>
          <p:cNvPicPr>
            <a:picLocks noChangeAspect="1"/>
          </p:cNvPicPr>
          <p:nvPr/>
        </p:nvPicPr>
        <p:blipFill>
          <a:blip r:embed="rId3"/>
          <a:srcRect/>
          <a:stretch>
            <a:fillRect/>
          </a:stretch>
        </p:blipFill>
        <p:spPr bwMode="auto">
          <a:xfrm>
            <a:off x="6065838" y="8951913"/>
            <a:ext cx="711200" cy="233362"/>
          </a:xfrm>
          <a:prstGeom prst="rect">
            <a:avLst/>
          </a:prstGeom>
          <a:noFill/>
          <a:ln w="9525">
            <a:noFill/>
            <a:miter lim="800000"/>
            <a:headEnd/>
            <a:tailEnd/>
          </a:ln>
        </p:spPr>
      </p:pic>
      <p:sp>
        <p:nvSpPr>
          <p:cNvPr id="67586" name="Rectangle 2"/>
          <p:cNvSpPr>
            <a:spLocks noGrp="1" noChangeArrowheads="1"/>
          </p:cNvSpPr>
          <p:nvPr>
            <p:ph type="hdr" sz="quarter"/>
          </p:nvPr>
        </p:nvSpPr>
        <p:spPr bwMode="auto">
          <a:xfrm>
            <a:off x="0" y="0"/>
            <a:ext cx="6946900" cy="423863"/>
          </a:xfrm>
          <a:prstGeom prst="rect">
            <a:avLst/>
          </a:prstGeom>
          <a:noFill/>
          <a:ln w="9525">
            <a:noFill/>
            <a:miter lim="800000"/>
            <a:headEnd/>
            <a:tailEnd/>
          </a:ln>
          <a:effectLst/>
        </p:spPr>
        <p:txBody>
          <a:bodyPr vert="horz" wrap="square" lIns="91440" tIns="228600" rIns="92382" bIns="45720" numCol="1" anchor="t" anchorCtr="1" compatLnSpc="1">
            <a:prstTxWarp prst="textNoShape">
              <a:avLst/>
            </a:prstTxWarp>
          </a:bodyPr>
          <a:lstStyle>
            <a:lvl1pPr algn="ctr" defTabSz="923925">
              <a:defRPr sz="900">
                <a:latin typeface="Tahoma" pitchFamily="-112" charset="0"/>
                <a:ea typeface="+mn-ea"/>
                <a:cs typeface="+mn-cs"/>
              </a:defRPr>
            </a:lvl1pPr>
          </a:lstStyle>
          <a:p>
            <a:pPr>
              <a:defRPr/>
            </a:pPr>
            <a:r>
              <a:rPr lang="en-US"/>
              <a:t>Presentation Title</a:t>
            </a:r>
          </a:p>
        </p:txBody>
      </p:sp>
    </p:spTree>
    <p:extLst>
      <p:ext uri="{BB962C8B-B14F-4D97-AF65-F5344CB8AC3E}">
        <p14:creationId xmlns:p14="http://schemas.microsoft.com/office/powerpoint/2010/main" val="930393955"/>
      </p:ext>
    </p:extLst>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Tahoma" pitchFamily="-112" charset="0"/>
        <a:ea typeface="MS PGothic"/>
        <a:cs typeface="MS PGothic"/>
      </a:defRPr>
    </a:lvl1pPr>
    <a:lvl2pPr marL="293688" algn="l" rtl="0" eaLnBrk="0" fontAlgn="base" hangingPunct="0">
      <a:spcBef>
        <a:spcPct val="30000"/>
      </a:spcBef>
      <a:spcAft>
        <a:spcPct val="0"/>
      </a:spcAft>
      <a:defRPr sz="1000" kern="1200">
        <a:solidFill>
          <a:schemeClr val="tx1"/>
        </a:solidFill>
        <a:latin typeface="Tahoma" pitchFamily="-112" charset="0"/>
        <a:ea typeface="MS PGothic"/>
        <a:cs typeface="MS PGothic"/>
      </a:defRPr>
    </a:lvl2pPr>
    <a:lvl3pPr marL="636588" algn="l" rtl="0" eaLnBrk="0" fontAlgn="base" hangingPunct="0">
      <a:spcBef>
        <a:spcPct val="30000"/>
      </a:spcBef>
      <a:spcAft>
        <a:spcPct val="0"/>
      </a:spcAft>
      <a:defRPr sz="1000" kern="1200">
        <a:solidFill>
          <a:schemeClr val="tx1"/>
        </a:solidFill>
        <a:latin typeface="Tahoma" pitchFamily="-112" charset="0"/>
        <a:ea typeface="MS PGothic"/>
        <a:cs typeface="MS PGothic"/>
      </a:defRPr>
    </a:lvl3pPr>
    <a:lvl4pPr marL="979488" algn="l" rtl="0" eaLnBrk="0" fontAlgn="base" hangingPunct="0">
      <a:spcBef>
        <a:spcPct val="30000"/>
      </a:spcBef>
      <a:spcAft>
        <a:spcPct val="0"/>
      </a:spcAft>
      <a:defRPr sz="1000" kern="1200">
        <a:solidFill>
          <a:schemeClr val="tx1"/>
        </a:solidFill>
        <a:latin typeface="Tahoma" pitchFamily="-112" charset="0"/>
        <a:ea typeface="MS PGothic"/>
        <a:cs typeface="MS PGothic"/>
      </a:defRPr>
    </a:lvl4pPr>
    <a:lvl5pPr marL="1322388" algn="l" rtl="0" eaLnBrk="0" fontAlgn="base" hangingPunct="0">
      <a:spcBef>
        <a:spcPct val="30000"/>
      </a:spcBef>
      <a:spcAft>
        <a:spcPct val="0"/>
      </a:spcAft>
      <a:defRPr sz="1000" kern="1200">
        <a:solidFill>
          <a:schemeClr val="tx1"/>
        </a:solidFill>
        <a:latin typeface="Tahoma" pitchFamily="-112" charset="0"/>
        <a:ea typeface="MS PGothic"/>
        <a:cs typeface="MS PGothic"/>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934969" y="8757590"/>
            <a:ext cx="3010323" cy="461010"/>
          </a:xfrm>
          <a:prstGeom prst="rect">
            <a:avLst/>
          </a:prstGeom>
          <a:ln/>
        </p:spPr>
        <p:txBody>
          <a:bodyPr lIns="92382" tIns="46191" rIns="92382" bIns="46191"/>
          <a:lstStyle/>
          <a:p>
            <a:fld id="{B9A498C2-D74C-4B42-95C1-F0D5A8C13580}" type="slidenum">
              <a:rPr lang="en-US"/>
              <a:pPr/>
              <a:t>2</a:t>
            </a:fld>
            <a:endParaRPr lang="en-US"/>
          </a:p>
        </p:txBody>
      </p:sp>
      <p:sp>
        <p:nvSpPr>
          <p:cNvPr id="776194" name="Rectangle 2"/>
          <p:cNvSpPr>
            <a:spLocks noGrp="1" noRot="1" noChangeAspect="1" noChangeArrowheads="1" noTextEdit="1"/>
          </p:cNvSpPr>
          <p:nvPr>
            <p:ph type="sldImg"/>
          </p:nvPr>
        </p:nvSpPr>
        <p:spPr>
          <a:ln/>
        </p:spPr>
      </p:sp>
      <p:sp>
        <p:nvSpPr>
          <p:cNvPr id="776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934969" y="8757590"/>
            <a:ext cx="3010323" cy="461010"/>
          </a:xfrm>
          <a:prstGeom prst="rect">
            <a:avLst/>
          </a:prstGeom>
          <a:ln/>
        </p:spPr>
        <p:txBody>
          <a:bodyPr lIns="92382" tIns="46191" rIns="92382" bIns="46191"/>
          <a:lstStyle/>
          <a:p>
            <a:fld id="{B9A498C2-D74C-4B42-95C1-F0D5A8C13580}" type="slidenum">
              <a:rPr lang="en-US"/>
              <a:pPr/>
              <a:t>3</a:t>
            </a:fld>
            <a:endParaRPr lang="en-US"/>
          </a:p>
        </p:txBody>
      </p:sp>
      <p:sp>
        <p:nvSpPr>
          <p:cNvPr id="776194" name="Rectangle 2"/>
          <p:cNvSpPr>
            <a:spLocks noGrp="1" noRot="1" noChangeAspect="1" noChangeArrowheads="1" noTextEdit="1"/>
          </p:cNvSpPr>
          <p:nvPr>
            <p:ph type="sldImg"/>
          </p:nvPr>
        </p:nvSpPr>
        <p:spPr>
          <a:ln/>
        </p:spPr>
      </p:sp>
      <p:sp>
        <p:nvSpPr>
          <p:cNvPr id="776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934969" y="8757590"/>
            <a:ext cx="3010323" cy="461010"/>
          </a:xfrm>
          <a:prstGeom prst="rect">
            <a:avLst/>
          </a:prstGeom>
          <a:ln/>
        </p:spPr>
        <p:txBody>
          <a:bodyPr lIns="92382" tIns="46191" rIns="92382" bIns="46191"/>
          <a:lstStyle/>
          <a:p>
            <a:fld id="{B9A498C2-D74C-4B42-95C1-F0D5A8C13580}" type="slidenum">
              <a:rPr lang="en-US"/>
              <a:pPr/>
              <a:t>4</a:t>
            </a:fld>
            <a:endParaRPr lang="en-US"/>
          </a:p>
        </p:txBody>
      </p:sp>
      <p:sp>
        <p:nvSpPr>
          <p:cNvPr id="776194" name="Rectangle 2"/>
          <p:cNvSpPr>
            <a:spLocks noGrp="1" noRot="1" noChangeAspect="1" noChangeArrowheads="1" noTextEdit="1"/>
          </p:cNvSpPr>
          <p:nvPr>
            <p:ph type="sldImg"/>
          </p:nvPr>
        </p:nvSpPr>
        <p:spPr>
          <a:ln/>
        </p:spPr>
      </p:sp>
      <p:sp>
        <p:nvSpPr>
          <p:cNvPr id="776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934969" y="8757590"/>
            <a:ext cx="3010323" cy="461010"/>
          </a:xfrm>
          <a:prstGeom prst="rect">
            <a:avLst/>
          </a:prstGeom>
          <a:ln/>
        </p:spPr>
        <p:txBody>
          <a:bodyPr lIns="92382" tIns="46191" rIns="92382" bIns="46191"/>
          <a:lstStyle/>
          <a:p>
            <a:fld id="{B9A498C2-D74C-4B42-95C1-F0D5A8C13580}" type="slidenum">
              <a:rPr lang="en-US"/>
              <a:pPr/>
              <a:t>7</a:t>
            </a:fld>
            <a:endParaRPr lang="en-US"/>
          </a:p>
        </p:txBody>
      </p:sp>
      <p:sp>
        <p:nvSpPr>
          <p:cNvPr id="776194" name="Rectangle 2"/>
          <p:cNvSpPr>
            <a:spLocks noGrp="1" noRot="1" noChangeAspect="1" noChangeArrowheads="1" noTextEdit="1"/>
          </p:cNvSpPr>
          <p:nvPr>
            <p:ph type="sldImg"/>
          </p:nvPr>
        </p:nvSpPr>
        <p:spPr>
          <a:ln/>
        </p:spPr>
      </p:sp>
      <p:sp>
        <p:nvSpPr>
          <p:cNvPr id="776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934969" y="8757590"/>
            <a:ext cx="3010323" cy="461010"/>
          </a:xfrm>
          <a:prstGeom prst="rect">
            <a:avLst/>
          </a:prstGeom>
          <a:ln/>
        </p:spPr>
        <p:txBody>
          <a:bodyPr lIns="92382" tIns="46191" rIns="92382" bIns="46191"/>
          <a:lstStyle/>
          <a:p>
            <a:fld id="{B9A498C2-D74C-4B42-95C1-F0D5A8C13580}" type="slidenum">
              <a:rPr lang="en-US"/>
              <a:pPr/>
              <a:t>9</a:t>
            </a:fld>
            <a:endParaRPr lang="en-US"/>
          </a:p>
        </p:txBody>
      </p:sp>
      <p:sp>
        <p:nvSpPr>
          <p:cNvPr id="776194" name="Rectangle 2"/>
          <p:cNvSpPr>
            <a:spLocks noGrp="1" noRot="1" noChangeAspect="1" noChangeArrowheads="1" noTextEdit="1"/>
          </p:cNvSpPr>
          <p:nvPr>
            <p:ph type="sldImg"/>
          </p:nvPr>
        </p:nvSpPr>
        <p:spPr>
          <a:ln/>
        </p:spPr>
      </p:sp>
      <p:sp>
        <p:nvSpPr>
          <p:cNvPr id="776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baseline="0" dirty="0" smtClean="0"/>
              <a:t>Internal option names are cryptic, so we show option names which makes sense to user. Internally we convert those back to tool understandable names. The option name as understood by the tool is the key for this associative array</a:t>
            </a:r>
          </a:p>
          <a:p>
            <a:pPr marL="171450" indent="-171450">
              <a:buFontTx/>
              <a:buChar char="-"/>
            </a:pPr>
            <a:r>
              <a:rPr lang="en-US" baseline="0" dirty="0" smtClean="0"/>
              <a:t>Incase of combo box, it will have list of possible options, incase of entry boxes, it will tell if it takes integer or strings. If integers, then will provide the range and if it expects octal/hex format </a:t>
            </a:r>
            <a:r>
              <a:rPr lang="en-US" baseline="0" dirty="0" err="1" smtClean="0"/>
              <a:t>etc</a:t>
            </a:r>
            <a:endParaRPr lang="en-US" baseline="0" dirty="0" smtClean="0"/>
          </a:p>
          <a:p>
            <a:pPr marL="171450" indent="-171450">
              <a:buFontTx/>
              <a:buChar char="-"/>
            </a:pPr>
            <a:r>
              <a:rPr lang="en-US" baseline="0" dirty="0" smtClean="0"/>
              <a:t>In some cases, there are suffixes applicable, like number of clocks </a:t>
            </a:r>
            <a:r>
              <a:rPr lang="en-US" baseline="0" dirty="0" err="1" smtClean="0"/>
              <a:t>etc</a:t>
            </a:r>
            <a:r>
              <a:rPr lang="en-US" baseline="0" dirty="0" smtClean="0"/>
              <a:t>(for example in the next </a:t>
            </a:r>
            <a:r>
              <a:rPr lang="en-US" baseline="0" dirty="0" err="1" smtClean="0"/>
              <a:t>sllide</a:t>
            </a:r>
            <a:r>
              <a:rPr lang="en-US" baseline="0" dirty="0" smtClean="0"/>
              <a:t>, </a:t>
            </a:r>
            <a:r>
              <a:rPr lang="en-US" baseline="0" dirty="0" err="1" smtClean="0"/>
              <a:t>msec</a:t>
            </a:r>
            <a:r>
              <a:rPr lang="en-US" baseline="0" dirty="0" smtClean="0"/>
              <a:t>, </a:t>
            </a:r>
            <a:r>
              <a:rPr lang="en-US" baseline="0" dirty="0" err="1" smtClean="0"/>
              <a:t>clks</a:t>
            </a:r>
            <a:r>
              <a:rPr lang="en-US" baseline="0" dirty="0" smtClean="0"/>
              <a:t> </a:t>
            </a:r>
            <a:r>
              <a:rPr lang="en-US" baseline="0" dirty="0" err="1" smtClean="0"/>
              <a:t>etc</a:t>
            </a:r>
            <a:r>
              <a:rPr lang="en-US" baseline="0" dirty="0" smtClean="0"/>
              <a:t> are suffixes)</a:t>
            </a:r>
          </a:p>
          <a:p>
            <a:pPr marL="171450" indent="-171450">
              <a:buFontTx/>
              <a:buChar char="-"/>
            </a:pPr>
            <a:endParaRPr lang="en-US" dirty="0"/>
          </a:p>
        </p:txBody>
      </p:sp>
      <p:sp>
        <p:nvSpPr>
          <p:cNvPr id="4" name="Header Placeholder 3"/>
          <p:cNvSpPr>
            <a:spLocks noGrp="1"/>
          </p:cNvSpPr>
          <p:nvPr>
            <p:ph type="hdr" sz="quarter" idx="10"/>
          </p:nvPr>
        </p:nvSpPr>
        <p:spPr/>
        <p:txBody>
          <a:bodyPr/>
          <a:lstStyle/>
          <a:p>
            <a:pPr>
              <a:defRPr/>
            </a:pPr>
            <a:r>
              <a:rPr lang="en-US" smtClean="0"/>
              <a:t>Presentation Title</a:t>
            </a:r>
            <a:endParaRPr lang="en-US"/>
          </a:p>
        </p:txBody>
      </p:sp>
    </p:spTree>
    <p:extLst>
      <p:ext uri="{BB962C8B-B14F-4D97-AF65-F5344CB8AC3E}">
        <p14:creationId xmlns:p14="http://schemas.microsoft.com/office/powerpoint/2010/main" val="34118863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Header Placeholder 3"/>
          <p:cNvSpPr>
            <a:spLocks noGrp="1"/>
          </p:cNvSpPr>
          <p:nvPr>
            <p:ph type="hdr" sz="quarter" idx="10"/>
          </p:nvPr>
        </p:nvSpPr>
        <p:spPr/>
        <p:txBody>
          <a:bodyPr/>
          <a:lstStyle/>
          <a:p>
            <a:pPr>
              <a:defRPr/>
            </a:pPr>
            <a:r>
              <a:rPr lang="en-US" smtClean="0"/>
              <a:t>Presentation Title</a:t>
            </a:r>
            <a:endParaRPr lang="en-US"/>
          </a:p>
        </p:txBody>
      </p:sp>
    </p:spTree>
    <p:extLst>
      <p:ext uri="{BB962C8B-B14F-4D97-AF65-F5344CB8AC3E}">
        <p14:creationId xmlns:p14="http://schemas.microsoft.com/office/powerpoint/2010/main" val="34118863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934969" y="8757590"/>
            <a:ext cx="3010323" cy="461010"/>
          </a:xfrm>
          <a:prstGeom prst="rect">
            <a:avLst/>
          </a:prstGeom>
          <a:ln/>
        </p:spPr>
        <p:txBody>
          <a:bodyPr lIns="92382" tIns="46191" rIns="92382" bIns="46191"/>
          <a:lstStyle/>
          <a:p>
            <a:fld id="{B9A498C2-D74C-4B42-95C1-F0D5A8C13580}" type="slidenum">
              <a:rPr lang="en-US"/>
              <a:pPr/>
              <a:t>32</a:t>
            </a:fld>
            <a:endParaRPr lang="en-US"/>
          </a:p>
        </p:txBody>
      </p:sp>
      <p:sp>
        <p:nvSpPr>
          <p:cNvPr id="776194" name="Rectangle 2"/>
          <p:cNvSpPr>
            <a:spLocks noGrp="1" noRot="1" noChangeAspect="1" noChangeArrowheads="1" noTextEdit="1"/>
          </p:cNvSpPr>
          <p:nvPr>
            <p:ph type="sldImg"/>
          </p:nvPr>
        </p:nvSpPr>
        <p:spPr>
          <a:ln/>
        </p:spPr>
      </p:sp>
      <p:sp>
        <p:nvSpPr>
          <p:cNvPr id="77619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1"/>
          <p:cNvGrpSpPr>
            <a:grpSpLocks/>
          </p:cNvGrpSpPr>
          <p:nvPr userDrawn="1"/>
        </p:nvGrpSpPr>
        <p:grpSpPr bwMode="auto">
          <a:xfrm>
            <a:off x="0" y="0"/>
            <a:ext cx="9144000" cy="6858000"/>
            <a:chOff x="0" y="0"/>
            <a:chExt cx="9144000" cy="6858000"/>
          </a:xfrm>
        </p:grpSpPr>
        <p:pic>
          <p:nvPicPr>
            <p:cNvPr id="5" name="Picture 2" descr="C:\Documents and Settings\lseigneu\Desktop\PPT2007-revD\Final RevD BKGs\BKG-rev-D-150dpi_DVT-ESL-FV.jpg"/>
            <p:cNvPicPr>
              <a:picLocks noChangeAspect="1" noChangeArrowheads="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grpSp>
          <p:nvGrpSpPr>
            <p:cNvPr id="6" name="Group 8"/>
            <p:cNvGrpSpPr>
              <a:grpSpLocks/>
            </p:cNvGrpSpPr>
            <p:nvPr userDrawn="1"/>
          </p:nvGrpSpPr>
          <p:grpSpPr bwMode="auto">
            <a:xfrm>
              <a:off x="6846888" y="5513388"/>
              <a:ext cx="2171700" cy="1219200"/>
              <a:chOff x="6838851" y="5505346"/>
              <a:chExt cx="2171700" cy="1219200"/>
            </a:xfrm>
          </p:grpSpPr>
          <p:sp>
            <p:nvSpPr>
              <p:cNvPr id="7" name="Rectangle 9"/>
              <p:cNvSpPr/>
              <p:nvPr/>
            </p:nvSpPr>
            <p:spPr>
              <a:xfrm>
                <a:off x="6838851" y="5505346"/>
                <a:ext cx="2171700" cy="1219200"/>
              </a:xfrm>
              <a:prstGeom prst="rect">
                <a:avLst/>
              </a:prstGeom>
              <a:solidFill>
                <a:srgbClr val="FFFFFF"/>
              </a:solidFill>
              <a:ln w="9525" cap="flat" cmpd="sng" algn="ctr">
                <a:noFill/>
                <a:prstDash val="solid"/>
              </a:ln>
              <a:effectLst/>
            </p:spPr>
            <p:txBody>
              <a:bodyPr anchor="ctr"/>
              <a:lstStyle/>
              <a:p>
                <a:pPr algn="ctr" fontAlgn="auto">
                  <a:spcBef>
                    <a:spcPts val="0"/>
                  </a:spcBef>
                  <a:spcAft>
                    <a:spcPts val="0"/>
                  </a:spcAft>
                  <a:defRPr/>
                </a:pPr>
                <a:endParaRPr lang="en-US" sz="1800" kern="0" dirty="0">
                  <a:solidFill>
                    <a:srgbClr val="FFFFFF"/>
                  </a:solidFill>
                  <a:latin typeface="Tahoma"/>
                  <a:ea typeface="+mn-ea"/>
                  <a:cs typeface="+mn-cs"/>
                </a:endParaRPr>
              </a:p>
            </p:txBody>
          </p:sp>
          <p:pic>
            <p:nvPicPr>
              <p:cNvPr id="8" name="Picture 4" descr="N:\GRAPHICS DROP\_to Linda\MGC-Logo_PMS201 [Converted].emf"/>
              <p:cNvPicPr>
                <a:picLocks noChangeAspect="1" noChangeArrowheads="1"/>
              </p:cNvPicPr>
              <p:nvPr/>
            </p:nvPicPr>
            <p:blipFill>
              <a:blip r:embed="rId3"/>
              <a:srcRect/>
              <a:stretch>
                <a:fillRect/>
              </a:stretch>
            </p:blipFill>
            <p:spPr bwMode="auto">
              <a:xfrm>
                <a:off x="7068450" y="5855900"/>
                <a:ext cx="1716300" cy="568547"/>
              </a:xfrm>
              <a:prstGeom prst="rect">
                <a:avLst/>
              </a:prstGeom>
              <a:noFill/>
              <a:ln w="9525">
                <a:noFill/>
                <a:miter lim="800000"/>
                <a:headEnd/>
                <a:tailEnd/>
              </a:ln>
            </p:spPr>
          </p:pic>
        </p:grpSp>
      </p:grpSp>
      <p:sp>
        <p:nvSpPr>
          <p:cNvPr id="128023" name="Rectangle 23"/>
          <p:cNvSpPr>
            <a:spLocks noGrp="1" noChangeArrowheads="1"/>
          </p:cNvSpPr>
          <p:nvPr>
            <p:ph type="subTitle" sz="quarter" idx="1"/>
          </p:nvPr>
        </p:nvSpPr>
        <p:spPr>
          <a:xfrm>
            <a:off x="3457575" y="2852738"/>
            <a:ext cx="5313363" cy="541337"/>
          </a:xfrm>
        </p:spPr>
        <p:txBody>
          <a:bodyPr lIns="0" rIns="0"/>
          <a:lstStyle>
            <a:lvl1pPr marL="0" indent="0">
              <a:buFont typeface="Wingdings" pitchFamily="-112" charset="2"/>
              <a:buNone/>
              <a:tabLst>
                <a:tab pos="3886200" algn="l"/>
              </a:tabLst>
              <a:defRPr/>
            </a:lvl1pPr>
          </a:lstStyle>
          <a:p>
            <a:r>
              <a:rPr lang="en-US" dirty="0"/>
              <a:t>Click to edit Master subtitle style</a:t>
            </a:r>
          </a:p>
        </p:txBody>
      </p:sp>
      <p:sp>
        <p:nvSpPr>
          <p:cNvPr id="128007" name="Rectangle 2"/>
          <p:cNvSpPr>
            <a:spLocks noGrp="1" noChangeArrowheads="1"/>
          </p:cNvSpPr>
          <p:nvPr>
            <p:ph type="ctrTitle"/>
          </p:nvPr>
        </p:nvSpPr>
        <p:spPr>
          <a:xfrm>
            <a:off x="3457575" y="914400"/>
            <a:ext cx="5303838" cy="1752600"/>
          </a:xfrm>
        </p:spPr>
        <p:txBody>
          <a:bodyPr lIns="0" rIns="0"/>
          <a:lstStyle>
            <a:lvl1pPr>
              <a:defRPr sz="3600">
                <a:solidFill>
                  <a:schemeClr val="bg1"/>
                </a:solidFill>
              </a:defRPr>
            </a:lvl1pPr>
          </a:lstStyle>
          <a:p>
            <a:r>
              <a:rPr lang="en-US"/>
              <a:t>Click to edit Master title style</a:t>
            </a:r>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295400"/>
            <a:ext cx="4040188" cy="8794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295400"/>
            <a:ext cx="4041775" cy="8794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1"/>
          <p:cNvSpPr>
            <a:spLocks noGrp="1"/>
          </p:cNvSpPr>
          <p:nvPr>
            <p:ph type="title"/>
          </p:nvPr>
        </p:nvSpPr>
        <p:spPr>
          <a:xfrm>
            <a:off x="0" y="0"/>
            <a:ext cx="9144000" cy="1066800"/>
          </a:xfrm>
        </p:spPr>
        <p:txBody>
          <a:bodyPr/>
          <a:lstStyle/>
          <a:p>
            <a:r>
              <a:rPr lang="en-US" dirty="0"/>
              <a:t>Click to edit Master title style</a:t>
            </a:r>
          </a:p>
        </p:txBody>
      </p:sp>
      <p:sp>
        <p:nvSpPr>
          <p:cNvPr id="7" name="Rectangle 26"/>
          <p:cNvSpPr>
            <a:spLocks noGrp="1" noChangeArrowheads="1"/>
          </p:cNvSpPr>
          <p:nvPr>
            <p:ph type="ftr" sz="quarter" idx="10"/>
          </p:nvPr>
        </p:nvSpPr>
        <p:spPr>
          <a:ln/>
        </p:spPr>
        <p:txBody>
          <a:bodyPr/>
          <a:lstStyle>
            <a:lvl1pPr>
              <a:defRPr/>
            </a:lvl1pPr>
          </a:lstStyle>
          <a:p>
            <a:pPr>
              <a:defRPr/>
            </a:pPr>
            <a:r>
              <a:rPr lang="en-US" dirty="0"/>
              <a:t>EM, Low Power and Static Formal Product Plan, April 2010</a:t>
            </a:r>
          </a:p>
        </p:txBody>
      </p:sp>
      <p:sp>
        <p:nvSpPr>
          <p:cNvPr id="9" name="Slide Number Placeholder 9"/>
          <p:cNvSpPr>
            <a:spLocks noGrp="1"/>
          </p:cNvSpPr>
          <p:nvPr>
            <p:ph type="sldNum" sz="quarter" idx="11"/>
          </p:nvPr>
        </p:nvSpPr>
        <p:spPr/>
        <p:txBody>
          <a:bodyPr/>
          <a:lstStyle>
            <a:lvl1pPr>
              <a:defRPr/>
            </a:lvl1pPr>
          </a:lstStyle>
          <a:p>
            <a:pPr>
              <a:defRPr/>
            </a:pPr>
            <a:fld id="{47786479-FC23-4619-AE98-579AB754F771}" type="slidenum">
              <a:rPr lang="en-US"/>
              <a:pPr>
                <a:defRPr/>
              </a:pPr>
              <a:t>‹#›</a:t>
            </a:fld>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solidFill>
            <a:schemeClr val="bg1"/>
          </a:solidFill>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solidFill>
            <a:schemeClr val="bg1"/>
          </a:solidFill>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a:solidFill>
            <a:schemeClr val="bg1"/>
          </a:solidFill>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6"/>
          <p:cNvSpPr>
            <a:spLocks noGrp="1" noChangeArrowheads="1"/>
          </p:cNvSpPr>
          <p:nvPr>
            <p:ph type="ftr" sz="quarter" idx="10"/>
          </p:nvPr>
        </p:nvSpPr>
        <p:spPr>
          <a:ln/>
        </p:spPr>
        <p:txBody>
          <a:bodyPr/>
          <a:lstStyle>
            <a:lvl1pPr>
              <a:defRPr/>
            </a:lvl1pPr>
          </a:lstStyle>
          <a:p>
            <a:pPr>
              <a:defRPr/>
            </a:pPr>
            <a:endParaRPr lang="en-US" dirty="0"/>
          </a:p>
        </p:txBody>
      </p:sp>
      <p:sp>
        <p:nvSpPr>
          <p:cNvPr id="6" name="Slide Number Placeholder 9"/>
          <p:cNvSpPr>
            <a:spLocks noGrp="1"/>
          </p:cNvSpPr>
          <p:nvPr>
            <p:ph type="sldNum" sz="quarter" idx="11"/>
          </p:nvPr>
        </p:nvSpPr>
        <p:spPr/>
        <p:txBody>
          <a:bodyPr/>
          <a:lstStyle>
            <a:lvl1pPr>
              <a:defRPr/>
            </a:lvl1pPr>
          </a:lstStyle>
          <a:p>
            <a:pPr>
              <a:defRPr/>
            </a:pPr>
            <a:fld id="{3746835D-0531-4408-8C87-0F135259C9BD}" type="slidenum">
              <a:rPr lang="en-US"/>
              <a:pPr>
                <a:defRPr/>
              </a:pPr>
              <a:t>‹#›</a:t>
            </a:fld>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solidFill>
            <a:schemeClr val="bg1"/>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6"/>
          <p:cNvSpPr>
            <a:spLocks noGrp="1" noChangeArrowheads="1"/>
          </p:cNvSpPr>
          <p:nvPr>
            <p:ph type="ftr" sz="quarter" idx="10"/>
          </p:nvPr>
        </p:nvSpPr>
        <p:spPr>
          <a:ln/>
        </p:spPr>
        <p:txBody>
          <a:bodyPr/>
          <a:lstStyle>
            <a:lvl1pPr>
              <a:defRPr/>
            </a:lvl1pPr>
          </a:lstStyle>
          <a:p>
            <a:pPr>
              <a:defRPr/>
            </a:pPr>
            <a:r>
              <a:rPr lang="en-US" dirty="0"/>
              <a:t>EM, Low Power and Static Formal Product Plan, April 2010</a:t>
            </a:r>
          </a:p>
        </p:txBody>
      </p:sp>
      <p:sp>
        <p:nvSpPr>
          <p:cNvPr id="6" name="Slide Number Placeholder 9"/>
          <p:cNvSpPr>
            <a:spLocks noGrp="1"/>
          </p:cNvSpPr>
          <p:nvPr>
            <p:ph type="sldNum" sz="quarter" idx="11"/>
          </p:nvPr>
        </p:nvSpPr>
        <p:spPr/>
        <p:txBody>
          <a:bodyPr/>
          <a:lstStyle>
            <a:lvl1pPr>
              <a:defRPr/>
            </a:lvl1pPr>
          </a:lstStyle>
          <a:p>
            <a:pPr>
              <a:defRPr/>
            </a:pPr>
            <a:fld id="{B3A381EB-5822-4BA2-9710-09F2EE8C8173}" type="slidenum">
              <a:rPr lang="en-US"/>
              <a:pPr>
                <a:defRPr/>
              </a:pPr>
              <a:t>‹#›</a:t>
            </a:fld>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381000" y="6626225"/>
            <a:ext cx="2889250" cy="231775"/>
          </a:xfrm>
        </p:spPr>
        <p:txBody>
          <a:bodyPr/>
          <a:lstStyle>
            <a:lvl1pPr>
              <a:defRPr/>
            </a:lvl1pPr>
          </a:lstStyle>
          <a:p>
            <a:pPr>
              <a:defRPr/>
            </a:pPr>
            <a:endParaRPr lang="en-US" dirty="0"/>
          </a:p>
        </p:txBody>
      </p:sp>
      <p:sp>
        <p:nvSpPr>
          <p:cNvPr id="3" name="Slide Number Placeholder 2"/>
          <p:cNvSpPr>
            <a:spLocks noGrp="1"/>
          </p:cNvSpPr>
          <p:nvPr>
            <p:ph type="sldNum" sz="quarter" idx="11"/>
          </p:nvPr>
        </p:nvSpPr>
        <p:spPr>
          <a:xfrm>
            <a:off x="0" y="6626225"/>
            <a:ext cx="381000" cy="228600"/>
          </a:xfrm>
        </p:spPr>
        <p:txBody>
          <a:bodyPr/>
          <a:lstStyle>
            <a:lvl1pPr>
              <a:defRPr/>
            </a:lvl1pPr>
          </a:lstStyle>
          <a:p>
            <a:pPr>
              <a:defRPr/>
            </a:pPr>
            <a:fld id="{6131698C-15AE-499C-A8D2-213D68843ACD}"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1pPr>
              <a:spcBef>
                <a:spcPts val="850"/>
              </a:spcBef>
              <a:defRPr/>
            </a:lvl1pPr>
            <a:lvl4pPr>
              <a:defRPr/>
            </a:lvl4pPr>
            <a:lvl5pPr>
              <a:buFont typeface="Arial" pitchFamily="34" charset="0"/>
              <a:buChar char="•"/>
              <a:defRPr baseline="0"/>
            </a:lvl5pPr>
          </a:lstStyle>
          <a:p>
            <a:pPr lvl="0"/>
            <a:r>
              <a:rPr lang="en-US" dirty="0"/>
              <a:t>Click to edit Master text styles</a:t>
            </a:r>
          </a:p>
          <a:p>
            <a:pPr lvl="1"/>
            <a:r>
              <a:rPr lang="en-US" dirty="0"/>
              <a:t>Second level</a:t>
            </a:r>
          </a:p>
          <a:p>
            <a:pPr lvl="2"/>
            <a:r>
              <a:rPr lang="en-US" dirty="0"/>
              <a:t>Third level</a:t>
            </a:r>
          </a:p>
          <a:p>
            <a:pPr lvl="3"/>
            <a:r>
              <a:rPr lang="en-US" dirty="0"/>
              <a:t>Fourth </a:t>
            </a:r>
            <a:r>
              <a:rPr lang="en-US" dirty="0" smtClean="0"/>
              <a:t>level</a:t>
            </a:r>
          </a:p>
          <a:p>
            <a:pPr lvl="4"/>
            <a:endParaRPr lang="en-US" dirty="0" smtClean="0"/>
          </a:p>
        </p:txBody>
      </p:sp>
      <p:sp>
        <p:nvSpPr>
          <p:cNvPr id="4" name="Rectangle 26"/>
          <p:cNvSpPr>
            <a:spLocks noGrp="1" noChangeArrowheads="1"/>
          </p:cNvSpPr>
          <p:nvPr>
            <p:ph type="ftr" sz="quarter" idx="10"/>
          </p:nvPr>
        </p:nvSpPr>
        <p:spPr>
          <a:ln/>
        </p:spPr>
        <p:txBody>
          <a:bodyPr/>
          <a:lstStyle>
            <a:lvl1pPr>
              <a:defRPr/>
            </a:lvl1pPr>
          </a:lstStyle>
          <a:p>
            <a:pPr>
              <a:defRPr/>
            </a:pPr>
            <a:endParaRPr lang="en-US" dirty="0"/>
          </a:p>
        </p:txBody>
      </p:sp>
      <p:sp>
        <p:nvSpPr>
          <p:cNvPr id="5" name="Slide Number Placeholder 9"/>
          <p:cNvSpPr>
            <a:spLocks noGrp="1"/>
          </p:cNvSpPr>
          <p:nvPr>
            <p:ph type="sldNum" sz="quarter" idx="11"/>
          </p:nvPr>
        </p:nvSpPr>
        <p:spPr/>
        <p:txBody>
          <a:bodyPr/>
          <a:lstStyle>
            <a:lvl1pPr>
              <a:defRPr/>
            </a:lvl1pPr>
          </a:lstStyle>
          <a:p>
            <a:pPr>
              <a:defRPr/>
            </a:pPr>
            <a:fld id="{C765995B-A721-48D0-B466-C762CEF1E6ED}" type="slidenum">
              <a:rPr lang="en-US"/>
              <a:pPr>
                <a:defRPr/>
              </a:pPr>
              <a:t>‹#›</a:t>
            </a:fld>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ne Content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Content Placeholder 3"/>
          <p:cNvSpPr>
            <a:spLocks noGrp="1"/>
          </p:cNvSpPr>
          <p:nvPr>
            <p:ph sz="half" idx="2"/>
          </p:nvPr>
        </p:nvSpPr>
        <p:spPr>
          <a:xfrm>
            <a:off x="3957638" y="1316038"/>
            <a:ext cx="5186362" cy="5070475"/>
          </a:xfrm>
        </p:spPr>
        <p:txBody>
          <a:bodyPr lIns="228600"/>
          <a:lstStyle>
            <a:lvl1pPr>
              <a:spcBef>
                <a:spcPts val="850"/>
              </a:spcBef>
              <a:defRPr sz="2400"/>
            </a:lvl1pPr>
            <a:lvl2pPr>
              <a:defRPr sz="2000"/>
            </a:lvl2pPr>
            <a:lvl3pPr>
              <a:defRPr sz="1800"/>
            </a:lvl3pPr>
            <a:lvl4pPr>
              <a:defRPr sz="1800"/>
            </a:lvl4pPr>
            <a:lvl5pPr>
              <a:spcBef>
                <a:spcPts val="0"/>
              </a:spcBef>
              <a:buFont typeface="Tahoma" pitchFamily="34" charset="0"/>
              <a:buChar cha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26"/>
          <p:cNvSpPr>
            <a:spLocks noGrp="1" noChangeArrowheads="1"/>
          </p:cNvSpPr>
          <p:nvPr>
            <p:ph type="ftr" sz="quarter" idx="10"/>
          </p:nvPr>
        </p:nvSpPr>
        <p:spPr>
          <a:ln/>
        </p:spPr>
        <p:txBody>
          <a:bodyPr/>
          <a:lstStyle>
            <a:lvl1pPr>
              <a:defRPr/>
            </a:lvl1pPr>
          </a:lstStyle>
          <a:p>
            <a:pPr>
              <a:defRPr/>
            </a:pPr>
            <a:r>
              <a:rPr lang="en-US" dirty="0"/>
              <a:t>EM, Low Power and Static Formal Product Plan, April 2010</a:t>
            </a:r>
          </a:p>
        </p:txBody>
      </p:sp>
      <p:sp>
        <p:nvSpPr>
          <p:cNvPr id="6" name="Slide Number Placeholder 9"/>
          <p:cNvSpPr>
            <a:spLocks noGrp="1"/>
          </p:cNvSpPr>
          <p:nvPr>
            <p:ph type="sldNum" sz="quarter" idx="11"/>
          </p:nvPr>
        </p:nvSpPr>
        <p:spPr/>
        <p:txBody>
          <a:bodyPr/>
          <a:lstStyle>
            <a:lvl1pPr>
              <a:defRPr/>
            </a:lvl1pPr>
          </a:lstStyle>
          <a:p>
            <a:pPr>
              <a:defRPr/>
            </a:pPr>
            <a:fld id="{B80FD6DF-0931-4F6C-9D6C-46B22F852A4D}" type="slidenum">
              <a:rPr lang="en-US"/>
              <a:pPr>
                <a:defRPr/>
              </a:pPr>
              <a:t>‹#›</a:t>
            </a:fld>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txBody>
          <a:bodyPr/>
          <a:lstStyle>
            <a:lvl1pPr>
              <a:defRPr sz="2800"/>
            </a:lvl1pPr>
          </a:lstStyle>
          <a:p>
            <a:r>
              <a:rPr lang="en-US" dirty="0"/>
              <a:t>Click to edit Master title style</a:t>
            </a:r>
          </a:p>
        </p:txBody>
      </p:sp>
      <p:sp>
        <p:nvSpPr>
          <p:cNvPr id="3" name="Table Placeholder 2"/>
          <p:cNvSpPr>
            <a:spLocks noGrp="1"/>
          </p:cNvSpPr>
          <p:nvPr>
            <p:ph type="tbl" idx="1"/>
          </p:nvPr>
        </p:nvSpPr>
        <p:spPr>
          <a:xfrm>
            <a:off x="0" y="1316038"/>
            <a:ext cx="9144000" cy="5070475"/>
          </a:xfrm>
        </p:spPr>
        <p:txBody>
          <a:bodyPr/>
          <a:lstStyle/>
          <a:p>
            <a:pPr lvl="0"/>
            <a:endParaRPr lang="en-US" noProof="0" dirty="0" smtClean="0"/>
          </a:p>
        </p:txBody>
      </p:sp>
      <p:sp>
        <p:nvSpPr>
          <p:cNvPr id="4" name="Rectangle 26"/>
          <p:cNvSpPr>
            <a:spLocks noGrp="1" noChangeArrowheads="1"/>
          </p:cNvSpPr>
          <p:nvPr>
            <p:ph type="ftr" sz="quarter" idx="10"/>
          </p:nvPr>
        </p:nvSpPr>
        <p:spPr>
          <a:ln/>
        </p:spPr>
        <p:txBody>
          <a:bodyPr/>
          <a:lstStyle>
            <a:lvl1pPr>
              <a:defRPr/>
            </a:lvl1pPr>
          </a:lstStyle>
          <a:p>
            <a:pPr>
              <a:defRPr/>
            </a:pPr>
            <a:endParaRPr lang="en-US" dirty="0"/>
          </a:p>
        </p:txBody>
      </p:sp>
      <p:sp>
        <p:nvSpPr>
          <p:cNvPr id="5" name="Slide Number Placeholder 9"/>
          <p:cNvSpPr>
            <a:spLocks noGrp="1"/>
          </p:cNvSpPr>
          <p:nvPr>
            <p:ph type="sldNum" sz="quarter" idx="11"/>
          </p:nvPr>
        </p:nvSpPr>
        <p:spPr/>
        <p:txBody>
          <a:bodyPr/>
          <a:lstStyle>
            <a:lvl1pPr>
              <a:defRPr/>
            </a:lvl1pPr>
          </a:lstStyle>
          <a:p>
            <a:pPr>
              <a:defRPr/>
            </a:pPr>
            <a:fld id="{C1E468E8-2979-4D49-B5C0-7DD91447A333}" type="slidenum">
              <a:rPr lang="en-US"/>
              <a:pPr>
                <a:defRPr/>
              </a:pPr>
              <a:t>‹#›</a:t>
            </a:fld>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3" descr="C:\Documents and Settings\lseigneu\Desktop\PPT MAIN DEV\TESTING FILE SIZES\SET PS bkgs in PP saved as JPGs then used for template\A\_B AS POSTED w C bkgs dropped in\Slide5.JPG"/>
          <p:cNvPicPr>
            <a:picLocks noChangeAspect="1" noChangeArrowheads="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722313" y="2616200"/>
            <a:ext cx="7772400" cy="1612900"/>
          </a:xfrm>
        </p:spPr>
        <p:txBody>
          <a:bodyPr anchor="ctr" anchorCtr="1"/>
          <a:lstStyle>
            <a:lvl1pPr algn="ctr">
              <a:defRPr sz="3600" b="1" cap="all">
                <a:solidFill>
                  <a:schemeClr val="bg1"/>
                </a:solidFill>
              </a:defRPr>
            </a:lvl1pPr>
          </a:lstStyle>
          <a:p>
            <a:r>
              <a:rPr lang="en-US" dirty="0"/>
              <a:t>Click to edit Master title </a:t>
            </a:r>
            <a:r>
              <a:rPr lang="en-US" dirty="0" smtClean="0"/>
              <a:t>style</a:t>
            </a:r>
            <a:endParaRPr lang="en-US" dirty="0"/>
          </a:p>
        </p:txBody>
      </p:sp>
      <p:sp>
        <p:nvSpPr>
          <p:cNvPr id="3" name="Text Placeholder 2"/>
          <p:cNvSpPr>
            <a:spLocks noGrp="1"/>
          </p:cNvSpPr>
          <p:nvPr>
            <p:ph type="body" idx="1"/>
          </p:nvPr>
        </p:nvSpPr>
        <p:spPr>
          <a:xfrm>
            <a:off x="722313" y="2171700"/>
            <a:ext cx="7772400" cy="444500"/>
          </a:xfrm>
        </p:spPr>
        <p:txBody>
          <a:bodyPr anchor="b"/>
          <a:lstStyle>
            <a:lvl1pPr marL="0" indent="0" algn="ctr">
              <a:buNone/>
              <a:defRPr sz="1600">
                <a:solidFill>
                  <a:schemeClr val="bg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Quote 01">
    <p:spTree>
      <p:nvGrpSpPr>
        <p:cNvPr id="1" name=""/>
        <p:cNvGrpSpPr/>
        <p:nvPr/>
      </p:nvGrpSpPr>
      <p:grpSpPr>
        <a:xfrm>
          <a:off x="0" y="0"/>
          <a:ext cx="0" cy="0"/>
          <a:chOff x="0" y="0"/>
          <a:chExt cx="0" cy="0"/>
        </a:xfrm>
      </p:grpSpPr>
      <p:pic>
        <p:nvPicPr>
          <p:cNvPr id="4" name="Picture 2" descr="C:\Documents and Settings\lseigneu\Desktop\PPT MAIN DEV\TESTING FILE SIZES\SET PS bkgs in PP saved as JPGs then used for template\A\_B AS POSTED w C bkgs dropped in\Slide4.JPG"/>
          <p:cNvPicPr>
            <a:picLocks noChangeAspect="1" noChangeArrowheads="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0" y="1828800"/>
            <a:ext cx="9144000" cy="2832100"/>
          </a:xfrm>
        </p:spPr>
        <p:txBody>
          <a:bodyPr anchor="ctr" anchorCtr="1"/>
          <a:lstStyle>
            <a:lvl1pPr algn="ctr">
              <a:defRPr sz="3200" b="1" i="1" cap="none" baseline="0">
                <a:solidFill>
                  <a:schemeClr val="bg1"/>
                </a:solidFill>
              </a:defRPr>
            </a:lvl1pPr>
          </a:lstStyle>
          <a:p>
            <a:r>
              <a:rPr lang="en-US" dirty="0"/>
              <a:t>Click to edit Master title </a:t>
            </a:r>
            <a:r>
              <a:rPr lang="en-US" dirty="0" smtClean="0"/>
              <a:t>style</a:t>
            </a:r>
            <a:endParaRPr lang="en-US" dirty="0"/>
          </a:p>
        </p:txBody>
      </p:sp>
      <p:sp>
        <p:nvSpPr>
          <p:cNvPr id="3" name="Text Placeholder 2"/>
          <p:cNvSpPr>
            <a:spLocks noGrp="1"/>
          </p:cNvSpPr>
          <p:nvPr>
            <p:ph type="body" idx="1"/>
          </p:nvPr>
        </p:nvSpPr>
        <p:spPr>
          <a:xfrm>
            <a:off x="722313" y="4699000"/>
            <a:ext cx="7772400" cy="444500"/>
          </a:xfrm>
        </p:spPr>
        <p:txBody>
          <a:bodyPr anchor="b"/>
          <a:lstStyle>
            <a:lvl1pPr marL="0" indent="0" algn="r">
              <a:buNone/>
              <a:defRPr sz="1600" i="1">
                <a:solidFill>
                  <a:schemeClr val="bg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no top rule">
    <p:spTree>
      <p:nvGrpSpPr>
        <p:cNvPr id="1" name=""/>
        <p:cNvGrpSpPr/>
        <p:nvPr/>
      </p:nvGrpSpPr>
      <p:grpSpPr>
        <a:xfrm>
          <a:off x="0" y="0"/>
          <a:ext cx="0" cy="0"/>
          <a:chOff x="0" y="0"/>
          <a:chExt cx="0" cy="0"/>
        </a:xfrm>
      </p:grpSpPr>
      <p:sp>
        <p:nvSpPr>
          <p:cNvPr id="3" name="Rectangle 1"/>
          <p:cNvSpPr/>
          <p:nvPr userDrawn="1"/>
        </p:nvSpPr>
        <p:spPr>
          <a:xfrm>
            <a:off x="0" y="1066800"/>
            <a:ext cx="91440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5" name="Title 1"/>
          <p:cNvSpPr>
            <a:spLocks noGrp="1"/>
          </p:cNvSpPr>
          <p:nvPr>
            <p:ph type="title"/>
          </p:nvPr>
        </p:nvSpPr>
        <p:spPr>
          <a:xfrm>
            <a:off x="0" y="0"/>
            <a:ext cx="9144000" cy="1066800"/>
          </a:xfrm>
        </p:spPr>
        <p:txBody>
          <a:bodyPr/>
          <a:lstStyle>
            <a:lvl1pPr>
              <a:defRPr sz="2800"/>
            </a:lvl1pPr>
          </a:lstStyle>
          <a:p>
            <a:r>
              <a:rPr lang="en-US" dirty="0"/>
              <a:t>Click to edit Master title style</a:t>
            </a:r>
          </a:p>
        </p:txBody>
      </p:sp>
      <p:sp>
        <p:nvSpPr>
          <p:cNvPr id="4" name="Footer Placeholder 1"/>
          <p:cNvSpPr>
            <a:spLocks noGrp="1"/>
          </p:cNvSpPr>
          <p:nvPr>
            <p:ph type="ftr" sz="quarter" idx="10"/>
          </p:nvPr>
        </p:nvSpPr>
        <p:spPr/>
        <p:txBody>
          <a:bodyPr/>
          <a:lstStyle>
            <a:lvl1pPr>
              <a:defRPr>
                <a:latin typeface="Tahoma" pitchFamily="-112" charset="0"/>
                <a:ea typeface="+mn-ea"/>
                <a:cs typeface="+mn-cs"/>
              </a:defRPr>
            </a:lvl1pPr>
          </a:lstStyle>
          <a:p>
            <a:pPr>
              <a:defRPr/>
            </a:pPr>
            <a:r>
              <a:rPr lang="en-US" dirty="0"/>
              <a:t>Your Initials, Presentation Title, Month Year</a:t>
            </a:r>
          </a:p>
        </p:txBody>
      </p:sp>
      <p:sp>
        <p:nvSpPr>
          <p:cNvPr id="6" name="Slide Number Placeholder 9"/>
          <p:cNvSpPr>
            <a:spLocks noGrp="1"/>
          </p:cNvSpPr>
          <p:nvPr>
            <p:ph type="sldNum" sz="quarter" idx="11"/>
          </p:nvPr>
        </p:nvSpPr>
        <p:spPr/>
        <p:txBody>
          <a:bodyPr/>
          <a:lstStyle>
            <a:lvl1pPr algn="ctr">
              <a:defRPr sz="800">
                <a:solidFill>
                  <a:schemeClr val="tx2"/>
                </a:solidFill>
              </a:defRPr>
            </a:lvl1pPr>
          </a:lstStyle>
          <a:p>
            <a:pPr>
              <a:defRPr/>
            </a:pPr>
            <a:fld id="{8C77C0C9-20F5-4A75-A642-7D548A2E1AB6}" type="slidenum">
              <a:rPr lang="en-US"/>
              <a:pPr>
                <a:defRPr/>
              </a:pPr>
              <a:t>‹#›</a:t>
            </a:fld>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Closing-End">
    <p:spTree>
      <p:nvGrpSpPr>
        <p:cNvPr id="1" name=""/>
        <p:cNvGrpSpPr/>
        <p:nvPr/>
      </p:nvGrpSpPr>
      <p:grpSpPr>
        <a:xfrm>
          <a:off x="0" y="0"/>
          <a:ext cx="0" cy="0"/>
          <a:chOff x="0" y="0"/>
          <a:chExt cx="0" cy="0"/>
        </a:xfrm>
      </p:grpSpPr>
      <p:pic>
        <p:nvPicPr>
          <p:cNvPr id="2" name="Picture 3" descr="C:\Documents and Settings\lseigneu\Desktop\template 032110 home\lite close.jpg"/>
          <p:cNvPicPr>
            <a:picLocks noChangeAspect="1" noChangeArrowheads="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Footer Placeholder 1"/>
          <p:cNvSpPr>
            <a:spLocks noGrp="1"/>
          </p:cNvSpPr>
          <p:nvPr>
            <p:ph type="ftr" sz="quarter" idx="10"/>
          </p:nvPr>
        </p:nvSpPr>
        <p:spPr/>
        <p:txBody>
          <a:bodyPr/>
          <a:lstStyle>
            <a:lvl1pPr>
              <a:defRPr>
                <a:latin typeface="Tahoma" pitchFamily="-112" charset="0"/>
                <a:ea typeface="+mn-ea"/>
                <a:cs typeface="+mn-cs"/>
              </a:defRPr>
            </a:lvl1pPr>
          </a:lstStyle>
          <a:p>
            <a:pPr>
              <a:defRPr/>
            </a:pPr>
            <a:r>
              <a:rPr lang="en-US" dirty="0"/>
              <a:t>Your Initials, Presentation Title, Month Year</a:t>
            </a:r>
          </a:p>
        </p:txBody>
      </p:sp>
      <p:sp>
        <p:nvSpPr>
          <p:cNvPr id="4" name="Slide Number Placeholder 9"/>
          <p:cNvSpPr>
            <a:spLocks noGrp="1"/>
          </p:cNvSpPr>
          <p:nvPr>
            <p:ph type="sldNum" sz="quarter" idx="11"/>
          </p:nvPr>
        </p:nvSpPr>
        <p:spPr/>
        <p:txBody>
          <a:bodyPr/>
          <a:lstStyle>
            <a:lvl1pPr algn="ctr">
              <a:defRPr sz="800">
                <a:solidFill>
                  <a:schemeClr val="tx2"/>
                </a:solidFill>
              </a:defRPr>
            </a:lvl1pPr>
          </a:lstStyle>
          <a:p>
            <a:pPr>
              <a:defRPr/>
            </a:pPr>
            <a:fld id="{E5BDAC85-5180-4758-9839-E157BA68F218}" type="slidenum">
              <a:rPr lang="en-US"/>
              <a:pPr>
                <a:defRPr/>
              </a:pPr>
              <a:t>‹#›</a:t>
            </a:fld>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0" y="1316038"/>
            <a:ext cx="4495800" cy="50704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316038"/>
            <a:ext cx="4495800" cy="5070475"/>
          </a:xfrm>
        </p:spPr>
        <p:txBody>
          <a:bodyPr/>
          <a:lstStyle>
            <a:lvl1pPr marL="342900" marR="0" indent="-342900" algn="l" defTabSz="914400" rtl="0" eaLnBrk="0" fontAlgn="base" latinLnBrk="0" hangingPunct="0">
              <a:lnSpc>
                <a:spcPct val="100000"/>
              </a:lnSpc>
              <a:spcBef>
                <a:spcPct val="30000"/>
              </a:spcBef>
              <a:spcAft>
                <a:spcPct val="0"/>
              </a:spcAft>
              <a:buClr>
                <a:srgbClr val="428C8A"/>
              </a:buClr>
              <a:buSzPct val="80000"/>
              <a:buFont typeface="Wingdings" pitchFamily="-112" charset="2"/>
              <a:buChar char="n"/>
              <a:tabLst/>
              <a:defRPr sz="2800"/>
            </a:lvl1pPr>
            <a:lvl2pPr>
              <a:defRPr sz="2400"/>
            </a:lvl2pPr>
            <a:lvl3pPr>
              <a:defRPr sz="2000"/>
            </a:lvl3pPr>
            <a:lvl4pPr>
              <a:defRPr sz="1800"/>
            </a:lvl4pPr>
            <a:lvl5pPr marL="2057400" marR="0" indent="-228600" algn="l" defTabSz="914400" rtl="0" eaLnBrk="0" fontAlgn="base" latinLnBrk="0" hangingPunct="0">
              <a:lnSpc>
                <a:spcPct val="100000"/>
              </a:lnSpc>
              <a:spcBef>
                <a:spcPct val="30000"/>
              </a:spcBef>
              <a:spcAft>
                <a:spcPct val="0"/>
              </a:spcAft>
              <a:buClr>
                <a:schemeClr val="bg2"/>
              </a:buClr>
              <a:buSzTx/>
              <a:buFont typeface="Tahoma" pitchFamily="-112" charset="0"/>
              <a:buNone/>
              <a:tabLst/>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Rectangle 26"/>
          <p:cNvSpPr>
            <a:spLocks noGrp="1" noChangeArrowheads="1"/>
          </p:cNvSpPr>
          <p:nvPr>
            <p:ph type="ftr" sz="quarter" idx="10"/>
          </p:nvPr>
        </p:nvSpPr>
        <p:spPr>
          <a:ln/>
        </p:spPr>
        <p:txBody>
          <a:bodyPr/>
          <a:lstStyle>
            <a:lvl1pPr>
              <a:defRPr/>
            </a:lvl1pPr>
          </a:lstStyle>
          <a:p>
            <a:pPr>
              <a:defRPr/>
            </a:pPr>
            <a:r>
              <a:rPr lang="en-US" dirty="0"/>
              <a:t>EM, Low Power and Static Formal Product Plan, April 2010</a:t>
            </a:r>
          </a:p>
        </p:txBody>
      </p:sp>
      <p:sp>
        <p:nvSpPr>
          <p:cNvPr id="6" name="Slide Number Placeholder 9"/>
          <p:cNvSpPr>
            <a:spLocks noGrp="1"/>
          </p:cNvSpPr>
          <p:nvPr>
            <p:ph type="sldNum" sz="quarter" idx="11"/>
          </p:nvPr>
        </p:nvSpPr>
        <p:spPr/>
        <p:txBody>
          <a:bodyPr/>
          <a:lstStyle>
            <a:lvl1pPr>
              <a:defRPr/>
            </a:lvl1pPr>
          </a:lstStyle>
          <a:p>
            <a:pPr>
              <a:defRPr/>
            </a:pPr>
            <a:fld id="{B92A9503-F0F4-4901-90DB-9476ED9F3847}" type="slidenum">
              <a:rPr lang="en-US"/>
              <a:pPr>
                <a:defRPr/>
              </a:pPr>
              <a:t>‹#›</a:t>
            </a:fld>
            <a:endParaRPr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1" descr="BKG-12x-Rules.jpg"/>
          <p:cNvPicPr>
            <a:picLocks noChangeAspect="1"/>
          </p:cNvPicPr>
          <p:nvPr/>
        </p:nvPicPr>
        <p:blipFill>
          <a:blip r:embed="rId15"/>
          <a:srcRect/>
          <a:stretch>
            <a:fillRect/>
          </a:stretch>
        </p:blipFill>
        <p:spPr bwMode="auto">
          <a:xfrm>
            <a:off x="0" y="0"/>
            <a:ext cx="9144000" cy="6858000"/>
          </a:xfrm>
          <a:prstGeom prst="rect">
            <a:avLst/>
          </a:prstGeom>
          <a:noFill/>
          <a:ln w="9525">
            <a:noFill/>
            <a:miter lim="800000"/>
            <a:headEnd/>
            <a:tailEnd/>
          </a:ln>
        </p:spPr>
      </p:pic>
      <p:grpSp>
        <p:nvGrpSpPr>
          <p:cNvPr id="1027" name="Group 30"/>
          <p:cNvGrpSpPr>
            <a:grpSpLocks/>
          </p:cNvGrpSpPr>
          <p:nvPr/>
        </p:nvGrpSpPr>
        <p:grpSpPr bwMode="auto">
          <a:xfrm>
            <a:off x="5648325" y="6510338"/>
            <a:ext cx="2419350" cy="323850"/>
            <a:chOff x="2445" y="4095"/>
            <a:chExt cx="1524" cy="204"/>
          </a:xfrm>
        </p:grpSpPr>
        <p:sp>
          <p:nvSpPr>
            <p:cNvPr id="1048" name="Text Box 24"/>
            <p:cNvSpPr txBox="1">
              <a:spLocks noChangeArrowheads="1"/>
            </p:cNvSpPr>
            <p:nvPr userDrawn="1"/>
          </p:nvSpPr>
          <p:spPr bwMode="auto">
            <a:xfrm>
              <a:off x="2445" y="4095"/>
              <a:ext cx="1524" cy="125"/>
            </a:xfrm>
            <a:prstGeom prst="rect">
              <a:avLst/>
            </a:prstGeom>
            <a:noFill/>
            <a:ln w="9525">
              <a:noFill/>
              <a:miter lim="800000"/>
              <a:headEnd/>
              <a:tailEnd/>
            </a:ln>
            <a:effectLst/>
          </p:spPr>
          <p:txBody>
            <a:bodyPr>
              <a:spAutoFit/>
            </a:bodyPr>
            <a:lstStyle/>
            <a:p>
              <a:pPr>
                <a:spcBef>
                  <a:spcPct val="50000"/>
                </a:spcBef>
                <a:defRPr/>
              </a:pPr>
              <a:r>
                <a:rPr lang="en-US" sz="700" dirty="0">
                  <a:solidFill>
                    <a:schemeClr val="tx2"/>
                  </a:solidFill>
                  <a:latin typeface="Tahoma" pitchFamily="-112" charset="0"/>
                  <a:ea typeface="ＭＳ Ｐゴシック" pitchFamily="-112" charset="-128"/>
                  <a:cs typeface="+mn-cs"/>
                </a:rPr>
                <a:t>© 2010 Mentor Graphics Corp. Company Confidential</a:t>
              </a:r>
            </a:p>
          </p:txBody>
        </p:sp>
        <p:sp>
          <p:nvSpPr>
            <p:cNvPr id="1046" name="Text Box 22"/>
            <p:cNvSpPr txBox="1">
              <a:spLocks noChangeArrowheads="1"/>
            </p:cNvSpPr>
            <p:nvPr userDrawn="1"/>
          </p:nvSpPr>
          <p:spPr bwMode="auto">
            <a:xfrm>
              <a:off x="2448" y="4164"/>
              <a:ext cx="912" cy="135"/>
            </a:xfrm>
            <a:prstGeom prst="rect">
              <a:avLst/>
            </a:prstGeom>
            <a:noFill/>
            <a:ln w="9525">
              <a:noFill/>
              <a:miter lim="800000"/>
              <a:headEnd/>
              <a:tailEnd/>
            </a:ln>
            <a:effectLst/>
          </p:spPr>
          <p:txBody>
            <a:bodyPr rIns="228600"/>
            <a:lstStyle/>
            <a:p>
              <a:pPr>
                <a:spcBef>
                  <a:spcPct val="50000"/>
                </a:spcBef>
                <a:defRPr/>
              </a:pPr>
              <a:r>
                <a:rPr lang="en-US" sz="800" b="1" dirty="0">
                  <a:solidFill>
                    <a:schemeClr val="tx2"/>
                  </a:solidFill>
                  <a:latin typeface="Tahoma" pitchFamily="-112" charset="0"/>
                  <a:ea typeface="ＭＳ Ｐゴシック" pitchFamily="-112" charset="-128"/>
                  <a:cs typeface="ＭＳ Ｐゴシック" pitchFamily="-112" charset="-128"/>
                </a:rPr>
                <a:t>www.mentor.com</a:t>
              </a:r>
            </a:p>
          </p:txBody>
        </p:sp>
      </p:grpSp>
      <p:sp>
        <p:nvSpPr>
          <p:cNvPr id="1028" name="Rectangle 3"/>
          <p:cNvSpPr>
            <a:spLocks noGrp="1" noChangeArrowheads="1"/>
          </p:cNvSpPr>
          <p:nvPr>
            <p:ph type="body" idx="1"/>
          </p:nvPr>
        </p:nvSpPr>
        <p:spPr bwMode="auto">
          <a:xfrm>
            <a:off x="0" y="1316038"/>
            <a:ext cx="9144000" cy="5070475"/>
          </a:xfrm>
          <a:prstGeom prst="rect">
            <a:avLst/>
          </a:prstGeom>
          <a:noFill/>
          <a:ln w="9525">
            <a:noFill/>
            <a:miter lim="800000"/>
            <a:headEnd/>
            <a:tailEnd/>
          </a:ln>
        </p:spPr>
        <p:txBody>
          <a:bodyPr vert="horz" wrap="square" lIns="457200" tIns="45720" rIns="45720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endParaRPr lang="en-US" smtClean="0"/>
          </a:p>
        </p:txBody>
      </p:sp>
      <p:sp>
        <p:nvSpPr>
          <p:cNvPr id="1029" name="Rectangle 2"/>
          <p:cNvSpPr>
            <a:spLocks noGrp="1" noChangeArrowheads="1"/>
          </p:cNvSpPr>
          <p:nvPr>
            <p:ph type="title"/>
          </p:nvPr>
        </p:nvSpPr>
        <p:spPr bwMode="auto">
          <a:xfrm>
            <a:off x="0" y="0"/>
            <a:ext cx="9144000" cy="1066800"/>
          </a:xfrm>
          <a:prstGeom prst="rect">
            <a:avLst/>
          </a:prstGeom>
          <a:noFill/>
          <a:ln w="9525">
            <a:noFill/>
            <a:miter lim="800000"/>
            <a:headEnd/>
            <a:tailEnd/>
          </a:ln>
        </p:spPr>
        <p:txBody>
          <a:bodyPr vert="horz" wrap="square" lIns="457200" tIns="45720" rIns="457200" bIns="45720" numCol="1" anchor="b" anchorCtr="0" compatLnSpc="1">
            <a:prstTxWarp prst="textNoShape">
              <a:avLst/>
            </a:prstTxWarp>
          </a:bodyPr>
          <a:lstStyle/>
          <a:p>
            <a:pPr lvl="0"/>
            <a:r>
              <a:rPr lang="en-US" smtClean="0"/>
              <a:t>Click to edit Master title style</a:t>
            </a:r>
          </a:p>
        </p:txBody>
      </p:sp>
      <p:sp>
        <p:nvSpPr>
          <p:cNvPr id="1050" name="Rectangle 26"/>
          <p:cNvSpPr>
            <a:spLocks noGrp="1" noChangeArrowheads="1"/>
          </p:cNvSpPr>
          <p:nvPr>
            <p:ph type="ftr" sz="quarter" idx="3"/>
          </p:nvPr>
        </p:nvSpPr>
        <p:spPr bwMode="auto">
          <a:xfrm>
            <a:off x="381000" y="6626225"/>
            <a:ext cx="2889250"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800">
                <a:solidFill>
                  <a:schemeClr val="tx2"/>
                </a:solidFill>
              </a:defRPr>
            </a:lvl1pPr>
          </a:lstStyle>
          <a:p>
            <a:pPr>
              <a:defRPr/>
            </a:pPr>
            <a:r>
              <a:rPr lang="en-US" dirty="0"/>
              <a:t>EM, Low Power and Static Formal Product Plan, April 2010</a:t>
            </a:r>
          </a:p>
        </p:txBody>
      </p:sp>
      <p:sp>
        <p:nvSpPr>
          <p:cNvPr id="10" name="Slide Number Placeholder 9"/>
          <p:cNvSpPr>
            <a:spLocks noGrp="1"/>
          </p:cNvSpPr>
          <p:nvPr>
            <p:ph type="sldNum" sz="quarter" idx="4"/>
          </p:nvPr>
        </p:nvSpPr>
        <p:spPr>
          <a:xfrm>
            <a:off x="0" y="6626225"/>
            <a:ext cx="381000" cy="228600"/>
          </a:xfrm>
          <a:prstGeom prst="rect">
            <a:avLst/>
          </a:prstGeom>
        </p:spPr>
        <p:txBody>
          <a:bodyPr vert="horz" lIns="91440" tIns="45720" rIns="91440" bIns="45720" rtlCol="0" anchor="ctr"/>
          <a:lstStyle>
            <a:lvl1pPr algn="ctr">
              <a:defRPr sz="800">
                <a:solidFill>
                  <a:schemeClr val="tx2"/>
                </a:solidFill>
                <a:latin typeface="Tahoma" pitchFamily="-112" charset="0"/>
                <a:ea typeface="ＭＳ Ｐゴシック" pitchFamily="-112" charset="-128"/>
                <a:cs typeface="+mn-cs"/>
              </a:defRPr>
            </a:lvl1pPr>
          </a:lstStyle>
          <a:p>
            <a:pPr>
              <a:defRPr/>
            </a:pPr>
            <a:fld id="{B49F32AC-E8ED-46AF-9244-AB87AB9AC36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63" r:id="rId1"/>
    <p:sldLayoutId id="2147483661" r:id="rId2"/>
    <p:sldLayoutId id="2147483660" r:id="rId3"/>
    <p:sldLayoutId id="2147483659" r:id="rId4"/>
    <p:sldLayoutId id="2147483664" r:id="rId5"/>
    <p:sldLayoutId id="2147483665" r:id="rId6"/>
    <p:sldLayoutId id="2147483666" r:id="rId7"/>
    <p:sldLayoutId id="2147483667" r:id="rId8"/>
    <p:sldLayoutId id="2147483658" r:id="rId9"/>
    <p:sldLayoutId id="2147483657" r:id="rId10"/>
    <p:sldLayoutId id="2147483656" r:id="rId11"/>
    <p:sldLayoutId id="2147483655" r:id="rId12"/>
    <p:sldLayoutId id="2147483662" r:id="rId13"/>
  </p:sldLayoutIdLst>
  <p:transition>
    <p:fade/>
  </p:transition>
  <p:timing>
    <p:tnLst>
      <p:par>
        <p:cTn id="1" dur="indefinite" restart="never" nodeType="tmRoot"/>
      </p:par>
    </p:tnLst>
  </p:timing>
  <p:hf hdr="0" dt="0"/>
  <p:txStyles>
    <p:titleStyle>
      <a:lvl1pPr algn="l" rtl="0" eaLnBrk="0" fontAlgn="base" hangingPunct="0">
        <a:spcBef>
          <a:spcPct val="0"/>
        </a:spcBef>
        <a:spcAft>
          <a:spcPct val="0"/>
        </a:spcAft>
        <a:defRPr sz="2800" b="1">
          <a:solidFill>
            <a:schemeClr val="tx2"/>
          </a:solidFill>
          <a:latin typeface="+mj-lt"/>
          <a:ea typeface="MS PGothic"/>
          <a:cs typeface="MS PGothic"/>
        </a:defRPr>
      </a:lvl1pPr>
      <a:lvl2pPr algn="l" rtl="0" eaLnBrk="0" fontAlgn="base" hangingPunct="0">
        <a:spcBef>
          <a:spcPct val="0"/>
        </a:spcBef>
        <a:spcAft>
          <a:spcPct val="0"/>
        </a:spcAft>
        <a:defRPr sz="2800" b="1">
          <a:solidFill>
            <a:schemeClr val="tx2"/>
          </a:solidFill>
          <a:latin typeface="Tahoma" pitchFamily="-112" charset="0"/>
          <a:ea typeface="MS PGothic"/>
          <a:cs typeface="MS PGothic"/>
        </a:defRPr>
      </a:lvl2pPr>
      <a:lvl3pPr algn="l" rtl="0" eaLnBrk="0" fontAlgn="base" hangingPunct="0">
        <a:spcBef>
          <a:spcPct val="0"/>
        </a:spcBef>
        <a:spcAft>
          <a:spcPct val="0"/>
        </a:spcAft>
        <a:defRPr sz="2800" b="1">
          <a:solidFill>
            <a:schemeClr val="tx2"/>
          </a:solidFill>
          <a:latin typeface="Tahoma" pitchFamily="-112" charset="0"/>
          <a:ea typeface="MS PGothic"/>
          <a:cs typeface="MS PGothic"/>
        </a:defRPr>
      </a:lvl3pPr>
      <a:lvl4pPr algn="l" rtl="0" eaLnBrk="0" fontAlgn="base" hangingPunct="0">
        <a:spcBef>
          <a:spcPct val="0"/>
        </a:spcBef>
        <a:spcAft>
          <a:spcPct val="0"/>
        </a:spcAft>
        <a:defRPr sz="2800" b="1">
          <a:solidFill>
            <a:schemeClr val="tx2"/>
          </a:solidFill>
          <a:latin typeface="Tahoma" pitchFamily="-112" charset="0"/>
          <a:ea typeface="MS PGothic"/>
          <a:cs typeface="MS PGothic"/>
        </a:defRPr>
      </a:lvl4pPr>
      <a:lvl5pPr algn="l" rtl="0" eaLnBrk="0" fontAlgn="base" hangingPunct="0">
        <a:spcBef>
          <a:spcPct val="0"/>
        </a:spcBef>
        <a:spcAft>
          <a:spcPct val="0"/>
        </a:spcAft>
        <a:defRPr sz="2800" b="1">
          <a:solidFill>
            <a:schemeClr val="tx2"/>
          </a:solidFill>
          <a:latin typeface="Tahoma" pitchFamily="-112" charset="0"/>
          <a:ea typeface="MS PGothic"/>
          <a:cs typeface="MS PGothic"/>
        </a:defRPr>
      </a:lvl5pPr>
      <a:lvl6pPr marL="457200" algn="l" rtl="0" fontAlgn="base">
        <a:spcBef>
          <a:spcPct val="0"/>
        </a:spcBef>
        <a:spcAft>
          <a:spcPct val="0"/>
        </a:spcAft>
        <a:defRPr sz="3200" b="1">
          <a:solidFill>
            <a:schemeClr val="tx2"/>
          </a:solidFill>
          <a:latin typeface="Tahoma" pitchFamily="-112" charset="0"/>
        </a:defRPr>
      </a:lvl6pPr>
      <a:lvl7pPr marL="914400" algn="l" rtl="0" fontAlgn="base">
        <a:spcBef>
          <a:spcPct val="0"/>
        </a:spcBef>
        <a:spcAft>
          <a:spcPct val="0"/>
        </a:spcAft>
        <a:defRPr sz="3200" b="1">
          <a:solidFill>
            <a:schemeClr val="tx2"/>
          </a:solidFill>
          <a:latin typeface="Tahoma" pitchFamily="-112" charset="0"/>
        </a:defRPr>
      </a:lvl7pPr>
      <a:lvl8pPr marL="1371600" algn="l" rtl="0" fontAlgn="base">
        <a:spcBef>
          <a:spcPct val="0"/>
        </a:spcBef>
        <a:spcAft>
          <a:spcPct val="0"/>
        </a:spcAft>
        <a:defRPr sz="3200" b="1">
          <a:solidFill>
            <a:schemeClr val="tx2"/>
          </a:solidFill>
          <a:latin typeface="Tahoma" pitchFamily="-112" charset="0"/>
        </a:defRPr>
      </a:lvl8pPr>
      <a:lvl9pPr marL="1828800" algn="l" rtl="0" fontAlgn="base">
        <a:spcBef>
          <a:spcPct val="0"/>
        </a:spcBef>
        <a:spcAft>
          <a:spcPct val="0"/>
        </a:spcAft>
        <a:defRPr sz="3200" b="1">
          <a:solidFill>
            <a:schemeClr val="tx2"/>
          </a:solidFill>
          <a:latin typeface="Tahoma" pitchFamily="-112" charset="0"/>
        </a:defRPr>
      </a:lvl9pPr>
    </p:titleStyle>
    <p:bodyStyle>
      <a:lvl1pPr marL="342900" indent="-342900" algn="l" rtl="0" eaLnBrk="0" fontAlgn="base" hangingPunct="0">
        <a:spcBef>
          <a:spcPct val="30000"/>
        </a:spcBef>
        <a:spcAft>
          <a:spcPct val="0"/>
        </a:spcAft>
        <a:buClr>
          <a:srgbClr val="428C8A"/>
        </a:buClr>
        <a:buSzPct val="80000"/>
        <a:buFont typeface="Wingdings" pitchFamily="2" charset="2"/>
        <a:buChar char="n"/>
        <a:defRPr sz="2400">
          <a:solidFill>
            <a:schemeClr val="tx2"/>
          </a:solidFill>
          <a:latin typeface="+mn-lt"/>
          <a:ea typeface="MS PGothic"/>
          <a:cs typeface="MS PGothic"/>
        </a:defRPr>
      </a:lvl1pPr>
      <a:lvl2pPr marL="803275" indent="-346075" algn="l" rtl="0" eaLnBrk="0" fontAlgn="base" hangingPunct="0">
        <a:spcBef>
          <a:spcPct val="0"/>
        </a:spcBef>
        <a:spcAft>
          <a:spcPct val="0"/>
        </a:spcAft>
        <a:buClr>
          <a:schemeClr val="bg2"/>
        </a:buClr>
        <a:buFont typeface="Tahoma" pitchFamily="34" charset="0"/>
        <a:buChar char="—"/>
        <a:defRPr sz="2000">
          <a:solidFill>
            <a:schemeClr val="bg2"/>
          </a:solidFill>
          <a:latin typeface="+mn-lt"/>
          <a:ea typeface="MS PGothic"/>
          <a:cs typeface="MS PGothic"/>
        </a:defRPr>
      </a:lvl2pPr>
      <a:lvl3pPr marL="1193800" indent="-228600" algn="l" rtl="0" eaLnBrk="0" fontAlgn="base" hangingPunct="0">
        <a:spcBef>
          <a:spcPct val="0"/>
        </a:spcBef>
        <a:spcAft>
          <a:spcPct val="0"/>
        </a:spcAft>
        <a:buClr>
          <a:schemeClr val="bg2"/>
        </a:buClr>
        <a:buFont typeface="Tahoma" pitchFamily="34" charset="0"/>
        <a:buChar char="–"/>
        <a:defRPr>
          <a:solidFill>
            <a:schemeClr val="bg2"/>
          </a:solidFill>
          <a:latin typeface="+mn-lt"/>
          <a:ea typeface="MS PGothic"/>
          <a:cs typeface="MS PGothic"/>
        </a:defRPr>
      </a:lvl3pPr>
      <a:lvl4pPr marL="1600200" indent="-228600" algn="l" rtl="0" eaLnBrk="0" fontAlgn="base" hangingPunct="0">
        <a:spcBef>
          <a:spcPct val="0"/>
        </a:spcBef>
        <a:spcAft>
          <a:spcPct val="0"/>
        </a:spcAft>
        <a:buClr>
          <a:schemeClr val="bg2"/>
        </a:buClr>
        <a:buFont typeface="Tahoma" pitchFamily="34" charset="0"/>
        <a:buChar char="–"/>
        <a:defRPr sz="1600">
          <a:solidFill>
            <a:schemeClr val="bg2"/>
          </a:solidFill>
          <a:latin typeface="+mn-lt"/>
          <a:ea typeface="MS PGothic"/>
          <a:cs typeface="MS PGothic"/>
        </a:defRPr>
      </a:lvl4pPr>
      <a:lvl5pPr marL="2057400" indent="-228600" algn="l" rtl="0" eaLnBrk="0" fontAlgn="base" hangingPunct="0">
        <a:spcBef>
          <a:spcPct val="30000"/>
        </a:spcBef>
        <a:spcAft>
          <a:spcPct val="0"/>
        </a:spcAft>
        <a:buClr>
          <a:schemeClr val="bg2"/>
        </a:buClr>
        <a:buFont typeface="Arial" charset="0"/>
        <a:buChar char="•"/>
        <a:defRPr sz="1600">
          <a:solidFill>
            <a:schemeClr val="bg2"/>
          </a:solidFill>
          <a:latin typeface="+mn-lt"/>
          <a:ea typeface="MS PGothic"/>
          <a:cs typeface="MS PGothic"/>
        </a:defRPr>
      </a:lvl5pPr>
      <a:lvl6pPr marL="2514600" indent="-228600" algn="l" rtl="0" fontAlgn="base">
        <a:spcBef>
          <a:spcPct val="30000"/>
        </a:spcBef>
        <a:spcAft>
          <a:spcPct val="0"/>
        </a:spcAft>
        <a:buClr>
          <a:schemeClr val="bg2"/>
        </a:buClr>
        <a:buFont typeface="Tahoma" pitchFamily="-112" charset="0"/>
        <a:defRPr sz="1600">
          <a:solidFill>
            <a:schemeClr val="bg2"/>
          </a:solidFill>
          <a:latin typeface="+mn-lt"/>
          <a:ea typeface="ＭＳ Ｐゴシック" pitchFamily="-112" charset="-128"/>
        </a:defRPr>
      </a:lvl6pPr>
      <a:lvl7pPr marL="2971800" indent="-228600" algn="l" rtl="0" fontAlgn="base">
        <a:spcBef>
          <a:spcPct val="30000"/>
        </a:spcBef>
        <a:spcAft>
          <a:spcPct val="0"/>
        </a:spcAft>
        <a:buClr>
          <a:schemeClr val="bg2"/>
        </a:buClr>
        <a:buFont typeface="Tahoma" pitchFamily="-112" charset="0"/>
        <a:defRPr sz="1600">
          <a:solidFill>
            <a:schemeClr val="bg2"/>
          </a:solidFill>
          <a:latin typeface="+mn-lt"/>
          <a:ea typeface="ＭＳ Ｐゴシック" pitchFamily="-112" charset="-128"/>
        </a:defRPr>
      </a:lvl7pPr>
      <a:lvl8pPr marL="3429000" indent="-228600" algn="l" rtl="0" fontAlgn="base">
        <a:spcBef>
          <a:spcPct val="30000"/>
        </a:spcBef>
        <a:spcAft>
          <a:spcPct val="0"/>
        </a:spcAft>
        <a:buClr>
          <a:schemeClr val="bg2"/>
        </a:buClr>
        <a:buFont typeface="Tahoma" pitchFamily="-112" charset="0"/>
        <a:defRPr sz="1600">
          <a:solidFill>
            <a:schemeClr val="bg2"/>
          </a:solidFill>
          <a:latin typeface="+mn-lt"/>
          <a:ea typeface="ＭＳ Ｐゴシック" pitchFamily="-112" charset="-128"/>
        </a:defRPr>
      </a:lvl8pPr>
      <a:lvl9pPr marL="3886200" indent="-228600" algn="l" rtl="0" fontAlgn="base">
        <a:spcBef>
          <a:spcPct val="30000"/>
        </a:spcBef>
        <a:spcAft>
          <a:spcPct val="0"/>
        </a:spcAft>
        <a:buClr>
          <a:schemeClr val="bg2"/>
        </a:buClr>
        <a:buFont typeface="Tahoma" pitchFamily="-112" charset="0"/>
        <a:defRPr sz="1600">
          <a:solidFill>
            <a:schemeClr val="bg2"/>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sz="quarter" idx="1"/>
          </p:nvPr>
        </p:nvSpPr>
        <p:spPr/>
        <p:txBody>
          <a:bodyPr/>
          <a:lstStyle/>
          <a:p>
            <a:pPr algn="r"/>
            <a:r>
              <a:rPr lang="en-US" dirty="0" smtClean="0"/>
              <a:t>Presented by Brian Griffin </a:t>
            </a:r>
          </a:p>
          <a:p>
            <a:pPr algn="r"/>
            <a:r>
              <a:rPr lang="en-US" dirty="0" smtClean="0"/>
              <a:t>On behalf of</a:t>
            </a:r>
          </a:p>
          <a:p>
            <a:pPr algn="r"/>
            <a:r>
              <a:rPr lang="en-US" dirty="0" smtClean="0"/>
              <a:t>Manu Goel</a:t>
            </a:r>
          </a:p>
          <a:p>
            <a:pPr algn="r"/>
            <a:r>
              <a:rPr lang="en-US" dirty="0" smtClean="0"/>
              <a:t>Mohit Goel</a:t>
            </a:r>
          </a:p>
          <a:p>
            <a:r>
              <a:rPr lang="en-US" dirty="0" smtClean="0"/>
              <a:t>Nov 12</a:t>
            </a:r>
            <a:r>
              <a:rPr lang="en-US" baseline="30000" dirty="0" smtClean="0"/>
              <a:t>th</a:t>
            </a:r>
            <a:r>
              <a:rPr lang="en-US" dirty="0" smtClean="0"/>
              <a:t>, 2014</a:t>
            </a:r>
            <a:endParaRPr lang="en-US" dirty="0"/>
          </a:p>
        </p:txBody>
      </p:sp>
      <p:sp>
        <p:nvSpPr>
          <p:cNvPr id="4" name="Title 3"/>
          <p:cNvSpPr>
            <a:spLocks noGrp="1"/>
          </p:cNvSpPr>
          <p:nvPr>
            <p:ph type="ctrTitle"/>
          </p:nvPr>
        </p:nvSpPr>
        <p:spPr/>
        <p:txBody>
          <a:bodyPr/>
          <a:lstStyle/>
          <a:p>
            <a:r>
              <a:rPr lang="en-US" sz="3200" b="0" dirty="0"/>
              <a:t/>
            </a:r>
            <a:br>
              <a:rPr lang="en-US" sz="3200" b="0" dirty="0"/>
            </a:br>
            <a:r>
              <a:rPr lang="en-US" sz="3200" dirty="0" smtClean="0"/>
              <a:t>Building </a:t>
            </a:r>
            <a:r>
              <a:rPr lang="en-US" sz="3200" dirty="0"/>
              <a:t>a dynamic GUI, configurable at runtime by backend tool </a:t>
            </a:r>
          </a:p>
        </p:txBody>
      </p:sp>
    </p:spTree>
    <p:extLst>
      <p:ext uri="{BB962C8B-B14F-4D97-AF65-F5344CB8AC3E}">
        <p14:creationId xmlns:p14="http://schemas.microsoft.com/office/powerpoint/2010/main" val="1383256226"/>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a:t>
            </a:r>
            <a:endParaRPr lang="en-US" dirty="0"/>
          </a:p>
        </p:txBody>
      </p:sp>
      <p:sp>
        <p:nvSpPr>
          <p:cNvPr id="3" name="Content Placeholder 2"/>
          <p:cNvSpPr>
            <a:spLocks noGrp="1"/>
          </p:cNvSpPr>
          <p:nvPr>
            <p:ph idx="1"/>
          </p:nvPr>
        </p:nvSpPr>
        <p:spPr/>
        <p:txBody>
          <a:bodyPr/>
          <a:lstStyle/>
          <a:p>
            <a:pPr>
              <a:spcAft>
                <a:spcPts val="600"/>
              </a:spcAft>
            </a:pPr>
            <a:r>
              <a:rPr lang="en-US" dirty="0" smtClean="0"/>
              <a:t>A GUI developed to configure and connect VIPs to enable them to be used with the DUT</a:t>
            </a:r>
          </a:p>
          <a:p>
            <a:pPr>
              <a:spcAft>
                <a:spcPts val="600"/>
              </a:spcAft>
            </a:pPr>
            <a:r>
              <a:rPr lang="en-US" dirty="0" smtClean="0"/>
              <a:t>Large number of VIPs are available to user</a:t>
            </a:r>
          </a:p>
          <a:p>
            <a:pPr>
              <a:spcAft>
                <a:spcPts val="600"/>
              </a:spcAft>
            </a:pPr>
            <a:r>
              <a:rPr lang="en-US" dirty="0"/>
              <a:t>New VIPs are added </a:t>
            </a:r>
            <a:r>
              <a:rPr lang="en-US" dirty="0" smtClean="0"/>
              <a:t>frequently</a:t>
            </a:r>
          </a:p>
          <a:p>
            <a:pPr>
              <a:spcAft>
                <a:spcPts val="600"/>
              </a:spcAft>
            </a:pPr>
            <a:r>
              <a:rPr lang="en-US" dirty="0" smtClean="0"/>
              <a:t>To use these VIPs user needs to </a:t>
            </a:r>
          </a:p>
          <a:p>
            <a:pPr lvl="1">
              <a:spcAft>
                <a:spcPts val="600"/>
              </a:spcAft>
            </a:pPr>
            <a:r>
              <a:rPr lang="en-US" dirty="0" smtClean="0"/>
              <a:t>Configure the VIP of interest based on the DUT</a:t>
            </a:r>
          </a:p>
          <a:p>
            <a:pPr lvl="1">
              <a:spcAft>
                <a:spcPts val="600"/>
              </a:spcAft>
            </a:pPr>
            <a:r>
              <a:rPr lang="en-US" dirty="0" smtClean="0"/>
              <a:t>Connect the VIP with the DUT through the available pins </a:t>
            </a:r>
          </a:p>
          <a:p>
            <a:pPr marL="457200" lvl="1" indent="0">
              <a:spcAft>
                <a:spcPts val="600"/>
              </a:spcAft>
              <a:buNone/>
            </a:pPr>
            <a:endParaRPr lang="en-US" dirty="0"/>
          </a:p>
        </p:txBody>
      </p:sp>
      <p:sp>
        <p:nvSpPr>
          <p:cNvPr id="4" name="Footer Placeholder 3"/>
          <p:cNvSpPr>
            <a:spLocks noGrp="1"/>
          </p:cNvSpPr>
          <p:nvPr>
            <p:ph type="ft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C765995B-A721-48D0-B466-C762CEF1E6ED}" type="slidenum">
              <a:rPr lang="en-US" smtClean="0"/>
              <a:pPr>
                <a:defRPr/>
              </a:pPr>
              <a:t>10</a:t>
            </a:fld>
            <a:endParaRPr lang="en-US" dirty="0"/>
          </a:p>
        </p:txBody>
      </p:sp>
    </p:spTree>
    <p:extLst>
      <p:ext uri="{BB962C8B-B14F-4D97-AF65-F5344CB8AC3E}">
        <p14:creationId xmlns:p14="http://schemas.microsoft.com/office/powerpoint/2010/main" val="403319362"/>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the VIP</a:t>
            </a:r>
            <a:endParaRPr lang="en-US" dirty="0"/>
          </a:p>
        </p:txBody>
      </p:sp>
      <p:sp>
        <p:nvSpPr>
          <p:cNvPr id="3" name="Content Placeholder 2"/>
          <p:cNvSpPr>
            <a:spLocks noGrp="1"/>
          </p:cNvSpPr>
          <p:nvPr>
            <p:ph idx="1"/>
          </p:nvPr>
        </p:nvSpPr>
        <p:spPr/>
        <p:txBody>
          <a:bodyPr/>
          <a:lstStyle/>
          <a:p>
            <a:pPr>
              <a:spcAft>
                <a:spcPts val="600"/>
              </a:spcAft>
            </a:pPr>
            <a:r>
              <a:rPr lang="en-US" dirty="0" smtClean="0"/>
              <a:t>VIPs are standard protocol to test certain aspect of the DUT</a:t>
            </a:r>
          </a:p>
          <a:p>
            <a:pPr>
              <a:spcAft>
                <a:spcPts val="600"/>
              </a:spcAft>
            </a:pPr>
            <a:r>
              <a:rPr lang="en-US" dirty="0" smtClean="0"/>
              <a:t>These are generic in nature and can be used with any DUT</a:t>
            </a:r>
          </a:p>
          <a:p>
            <a:pPr>
              <a:spcAft>
                <a:spcPts val="600"/>
              </a:spcAft>
            </a:pPr>
            <a:r>
              <a:rPr lang="en-US" dirty="0" smtClean="0"/>
              <a:t>User need to set a large number of options(can be in 100s) to use them</a:t>
            </a:r>
            <a:endParaRPr lang="en-US" dirty="0"/>
          </a:p>
          <a:p>
            <a:pPr>
              <a:spcAft>
                <a:spcPts val="600"/>
              </a:spcAft>
            </a:pPr>
            <a:r>
              <a:rPr lang="en-US" dirty="0" smtClean="0"/>
              <a:t>Without a GUI user need to know the options names and their possible values</a:t>
            </a:r>
          </a:p>
          <a:p>
            <a:pPr>
              <a:spcAft>
                <a:spcPts val="600"/>
              </a:spcAft>
            </a:pPr>
            <a:r>
              <a:rPr lang="en-US" dirty="0" smtClean="0"/>
              <a:t>User also need to know the functionality of each such option</a:t>
            </a:r>
          </a:p>
          <a:p>
            <a:endParaRPr lang="en-US" dirty="0"/>
          </a:p>
          <a:p>
            <a:endParaRPr lang="en-US" dirty="0" smtClean="0"/>
          </a:p>
          <a:p>
            <a:pPr lvl="1"/>
            <a:endParaRPr lang="en-US" dirty="0"/>
          </a:p>
        </p:txBody>
      </p:sp>
      <p:sp>
        <p:nvSpPr>
          <p:cNvPr id="4" name="Footer Placeholder 3"/>
          <p:cNvSpPr>
            <a:spLocks noGrp="1"/>
          </p:cNvSpPr>
          <p:nvPr>
            <p:ph type="ft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C765995B-A721-48D0-B466-C762CEF1E6ED}" type="slidenum">
              <a:rPr lang="en-US" smtClean="0"/>
              <a:pPr>
                <a:defRPr/>
              </a:pPr>
              <a:t>11</a:t>
            </a:fld>
            <a:endParaRPr lang="en-US" dirty="0"/>
          </a:p>
        </p:txBody>
      </p:sp>
    </p:spTree>
    <p:extLst>
      <p:ext uri="{BB962C8B-B14F-4D97-AF65-F5344CB8AC3E}">
        <p14:creationId xmlns:p14="http://schemas.microsoft.com/office/powerpoint/2010/main" val="296816655"/>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Connecting the VIP and DUT</a:t>
            </a:r>
            <a:endParaRPr lang="en-US" dirty="0"/>
          </a:p>
        </p:txBody>
      </p:sp>
      <p:sp>
        <p:nvSpPr>
          <p:cNvPr id="3" name="Content Placeholder 2"/>
          <p:cNvSpPr>
            <a:spLocks noGrp="1"/>
          </p:cNvSpPr>
          <p:nvPr>
            <p:ph idx="1"/>
          </p:nvPr>
        </p:nvSpPr>
        <p:spPr/>
        <p:txBody>
          <a:bodyPr/>
          <a:lstStyle/>
          <a:p>
            <a:pPr>
              <a:spcAft>
                <a:spcPts val="600"/>
              </a:spcAft>
            </a:pPr>
            <a:r>
              <a:rPr lang="en-US" dirty="0" smtClean="0"/>
              <a:t>VIPs provides a set of pins through which user needs to connect the DUT</a:t>
            </a:r>
          </a:p>
          <a:p>
            <a:pPr>
              <a:spcAft>
                <a:spcPts val="600"/>
              </a:spcAft>
            </a:pPr>
            <a:r>
              <a:rPr lang="en-US" dirty="0"/>
              <a:t>L</a:t>
            </a:r>
            <a:r>
              <a:rPr lang="en-US" dirty="0" smtClean="0"/>
              <a:t>arge number of pins(mostly more than 50)</a:t>
            </a:r>
          </a:p>
          <a:p>
            <a:pPr>
              <a:spcAft>
                <a:spcPts val="600"/>
              </a:spcAft>
            </a:pPr>
            <a:r>
              <a:rPr lang="en-US" dirty="0" smtClean="0"/>
              <a:t>To connect the VIP and DUT, user need to know the names of these pins, direction, and size</a:t>
            </a:r>
          </a:p>
          <a:p>
            <a:endParaRPr lang="en-US" dirty="0"/>
          </a:p>
          <a:p>
            <a:endParaRPr lang="en-US" dirty="0" smtClean="0"/>
          </a:p>
          <a:p>
            <a:pPr lvl="1"/>
            <a:endParaRPr lang="en-US" dirty="0"/>
          </a:p>
        </p:txBody>
      </p:sp>
      <p:sp>
        <p:nvSpPr>
          <p:cNvPr id="4" name="Footer Placeholder 3"/>
          <p:cNvSpPr>
            <a:spLocks noGrp="1"/>
          </p:cNvSpPr>
          <p:nvPr>
            <p:ph type="ft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C765995B-A721-48D0-B466-C762CEF1E6ED}" type="slidenum">
              <a:rPr lang="en-US" smtClean="0"/>
              <a:pPr>
                <a:defRPr/>
              </a:pPr>
              <a:t>12</a:t>
            </a:fld>
            <a:endParaRPr lang="en-US" dirty="0"/>
          </a:p>
        </p:txBody>
      </p:sp>
    </p:spTree>
    <p:extLst>
      <p:ext uri="{BB962C8B-B14F-4D97-AF65-F5344CB8AC3E}">
        <p14:creationId xmlns:p14="http://schemas.microsoft.com/office/powerpoint/2010/main" val="1031014916"/>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Complexity</a:t>
            </a:r>
            <a:endParaRPr lang="en-US" dirty="0"/>
          </a:p>
        </p:txBody>
      </p:sp>
      <p:sp>
        <p:nvSpPr>
          <p:cNvPr id="3" name="Content Placeholder 2"/>
          <p:cNvSpPr>
            <a:spLocks noGrp="1"/>
          </p:cNvSpPr>
          <p:nvPr>
            <p:ph idx="1"/>
          </p:nvPr>
        </p:nvSpPr>
        <p:spPr/>
        <p:txBody>
          <a:bodyPr/>
          <a:lstStyle/>
          <a:p>
            <a:pPr>
              <a:spcAft>
                <a:spcPts val="600"/>
              </a:spcAft>
            </a:pPr>
            <a:r>
              <a:rPr lang="en-US" dirty="0" smtClean="0"/>
              <a:t>Large number of VIPs</a:t>
            </a:r>
          </a:p>
          <a:p>
            <a:pPr>
              <a:spcAft>
                <a:spcPts val="600"/>
              </a:spcAft>
            </a:pPr>
            <a:r>
              <a:rPr lang="en-US" dirty="0" smtClean="0"/>
              <a:t>The option set is completely different for different VIPs</a:t>
            </a:r>
          </a:p>
          <a:p>
            <a:pPr>
              <a:spcAft>
                <a:spcPts val="600"/>
              </a:spcAft>
            </a:pPr>
            <a:r>
              <a:rPr lang="en-US" dirty="0" smtClean="0"/>
              <a:t>Selecting certain options can impact subsequent options</a:t>
            </a:r>
          </a:p>
          <a:p>
            <a:pPr>
              <a:spcAft>
                <a:spcPts val="600"/>
              </a:spcAft>
            </a:pPr>
            <a:r>
              <a:rPr lang="en-US" dirty="0" smtClean="0"/>
              <a:t>New VIPs are added frequently, so the solution should be scalable</a:t>
            </a:r>
          </a:p>
          <a:p>
            <a:pPr>
              <a:spcAft>
                <a:spcPts val="600"/>
              </a:spcAft>
            </a:pPr>
            <a:r>
              <a:rPr lang="en-US" dirty="0" smtClean="0"/>
              <a:t>Without a GUI, the task is tedious and error prone</a:t>
            </a:r>
          </a:p>
          <a:p>
            <a:pPr>
              <a:spcAft>
                <a:spcPts val="600"/>
              </a:spcAft>
            </a:pPr>
            <a:endParaRPr lang="en-US" dirty="0" smtClean="0"/>
          </a:p>
          <a:p>
            <a:endParaRPr lang="en-US" dirty="0"/>
          </a:p>
          <a:p>
            <a:endParaRPr lang="en-US" dirty="0" smtClean="0"/>
          </a:p>
          <a:p>
            <a:pPr lvl="1"/>
            <a:endParaRPr lang="en-US" dirty="0"/>
          </a:p>
        </p:txBody>
      </p:sp>
      <p:sp>
        <p:nvSpPr>
          <p:cNvPr id="4" name="Footer Placeholder 3"/>
          <p:cNvSpPr>
            <a:spLocks noGrp="1"/>
          </p:cNvSpPr>
          <p:nvPr>
            <p:ph type="ft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C765995B-A721-48D0-B466-C762CEF1E6ED}" type="slidenum">
              <a:rPr lang="en-US" smtClean="0"/>
              <a:pPr>
                <a:defRPr/>
              </a:pPr>
              <a:t>13</a:t>
            </a:fld>
            <a:endParaRPr lang="en-US" dirty="0"/>
          </a:p>
        </p:txBody>
      </p:sp>
    </p:spTree>
    <p:extLst>
      <p:ext uri="{BB962C8B-B14F-4D97-AF65-F5344CB8AC3E}">
        <p14:creationId xmlns:p14="http://schemas.microsoft.com/office/powerpoint/2010/main" val="3084160624"/>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Expectations from GUI</a:t>
            </a:r>
            <a:endParaRPr lang="en-US" dirty="0"/>
          </a:p>
        </p:txBody>
      </p:sp>
      <p:sp>
        <p:nvSpPr>
          <p:cNvPr id="3" name="Content Placeholder 2"/>
          <p:cNvSpPr>
            <a:spLocks noGrp="1"/>
          </p:cNvSpPr>
          <p:nvPr>
            <p:ph idx="1"/>
          </p:nvPr>
        </p:nvSpPr>
        <p:spPr/>
        <p:txBody>
          <a:bodyPr/>
          <a:lstStyle/>
          <a:p>
            <a:r>
              <a:rPr lang="en-US" dirty="0" smtClean="0"/>
              <a:t>Provide the </a:t>
            </a:r>
            <a:r>
              <a:rPr lang="en-US" dirty="0"/>
              <a:t>list of all supported VIPs </a:t>
            </a:r>
          </a:p>
          <a:p>
            <a:r>
              <a:rPr lang="en-US" dirty="0" smtClean="0"/>
              <a:t>Assist </a:t>
            </a:r>
            <a:r>
              <a:rPr lang="en-US" dirty="0"/>
              <a:t>in configuring the VIP </a:t>
            </a:r>
          </a:p>
          <a:p>
            <a:r>
              <a:rPr lang="en-US" dirty="0" smtClean="0"/>
              <a:t>Show </a:t>
            </a:r>
            <a:r>
              <a:rPr lang="en-US" dirty="0"/>
              <a:t>all configuration options in a user understandable format </a:t>
            </a:r>
          </a:p>
          <a:p>
            <a:r>
              <a:rPr lang="en-US" dirty="0" smtClean="0"/>
              <a:t>Provide </a:t>
            </a:r>
            <a:r>
              <a:rPr lang="en-US" dirty="0"/>
              <a:t>the functionality of each </a:t>
            </a:r>
            <a:r>
              <a:rPr lang="en-US" dirty="0" smtClean="0"/>
              <a:t>option </a:t>
            </a:r>
            <a:endParaRPr lang="en-US" dirty="0"/>
          </a:p>
          <a:p>
            <a:r>
              <a:rPr lang="en-US" dirty="0" smtClean="0"/>
              <a:t>Provide </a:t>
            </a:r>
            <a:r>
              <a:rPr lang="en-US" dirty="0"/>
              <a:t>the possible values any option can take </a:t>
            </a:r>
          </a:p>
          <a:p>
            <a:r>
              <a:rPr lang="en-US" dirty="0" smtClean="0"/>
              <a:t>Show </a:t>
            </a:r>
            <a:r>
              <a:rPr lang="en-US" dirty="0"/>
              <a:t>the available pins in the VIP </a:t>
            </a:r>
          </a:p>
          <a:p>
            <a:r>
              <a:rPr lang="en-US" dirty="0" smtClean="0"/>
              <a:t>Assist </a:t>
            </a:r>
            <a:r>
              <a:rPr lang="en-US" dirty="0"/>
              <a:t>in connecting the VIP with the DUT </a:t>
            </a:r>
            <a:endParaRPr lang="en-US" dirty="0" smtClean="0"/>
          </a:p>
          <a:p>
            <a:r>
              <a:rPr lang="en-US" dirty="0" smtClean="0"/>
              <a:t>Perform error checking on the data provided by user</a:t>
            </a:r>
            <a:endParaRPr lang="en-US" dirty="0"/>
          </a:p>
          <a:p>
            <a:endParaRPr lang="en-US" dirty="0" smtClean="0"/>
          </a:p>
          <a:p>
            <a:pPr lvl="1"/>
            <a:endParaRPr lang="en-US" dirty="0"/>
          </a:p>
        </p:txBody>
      </p:sp>
      <p:sp>
        <p:nvSpPr>
          <p:cNvPr id="4" name="Footer Placeholder 3"/>
          <p:cNvSpPr>
            <a:spLocks noGrp="1"/>
          </p:cNvSpPr>
          <p:nvPr>
            <p:ph type="ft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C765995B-A721-48D0-B466-C762CEF1E6ED}" type="slidenum">
              <a:rPr lang="en-US" smtClean="0"/>
              <a:pPr>
                <a:defRPr/>
              </a:pPr>
              <a:t>14</a:t>
            </a:fld>
            <a:endParaRPr lang="en-US" dirty="0"/>
          </a:p>
        </p:txBody>
      </p:sp>
    </p:spTree>
    <p:extLst>
      <p:ext uri="{BB962C8B-B14F-4D97-AF65-F5344CB8AC3E}">
        <p14:creationId xmlns:p14="http://schemas.microsoft.com/office/powerpoint/2010/main" val="3084160624"/>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expectations(</a:t>
            </a:r>
            <a:r>
              <a:rPr lang="en-US" dirty="0" err="1" smtClean="0"/>
              <a:t>contd</a:t>
            </a:r>
            <a:r>
              <a:rPr lang="en-US" dirty="0" smtClean="0"/>
              <a:t>…)</a:t>
            </a:r>
            <a:endParaRPr lang="en-US" dirty="0"/>
          </a:p>
        </p:txBody>
      </p:sp>
      <p:sp>
        <p:nvSpPr>
          <p:cNvPr id="3" name="Content Placeholder 2"/>
          <p:cNvSpPr>
            <a:spLocks noGrp="1"/>
          </p:cNvSpPr>
          <p:nvPr>
            <p:ph idx="1"/>
          </p:nvPr>
        </p:nvSpPr>
        <p:spPr/>
        <p:txBody>
          <a:bodyPr/>
          <a:lstStyle/>
          <a:p>
            <a:r>
              <a:rPr lang="en-US" dirty="0"/>
              <a:t>Generate the configuration and connection file, which can be directly used. </a:t>
            </a:r>
          </a:p>
          <a:p>
            <a:r>
              <a:rPr lang="en-US" dirty="0" smtClean="0"/>
              <a:t>GUI </a:t>
            </a:r>
            <a:r>
              <a:rPr lang="en-US" dirty="0"/>
              <a:t>should support the newly developed </a:t>
            </a:r>
            <a:r>
              <a:rPr lang="en-US" dirty="0" smtClean="0"/>
              <a:t>VIPs</a:t>
            </a:r>
            <a:endParaRPr lang="en-US" dirty="0"/>
          </a:p>
          <a:p>
            <a:r>
              <a:rPr lang="en-US" dirty="0" smtClean="0"/>
              <a:t>Support </a:t>
            </a:r>
            <a:r>
              <a:rPr lang="en-US" dirty="0"/>
              <a:t>multiple </a:t>
            </a:r>
            <a:r>
              <a:rPr lang="en-US" dirty="0" smtClean="0"/>
              <a:t>VIPs with </a:t>
            </a:r>
            <a:r>
              <a:rPr lang="en-US" dirty="0"/>
              <a:t>a single DUT </a:t>
            </a:r>
          </a:p>
          <a:p>
            <a:endParaRPr lang="en-US" dirty="0"/>
          </a:p>
          <a:p>
            <a:endParaRPr lang="en-US" dirty="0" smtClean="0"/>
          </a:p>
          <a:p>
            <a:pPr lvl="1"/>
            <a:endParaRPr lang="en-US" dirty="0"/>
          </a:p>
        </p:txBody>
      </p:sp>
      <p:sp>
        <p:nvSpPr>
          <p:cNvPr id="4" name="Footer Placeholder 3"/>
          <p:cNvSpPr>
            <a:spLocks noGrp="1"/>
          </p:cNvSpPr>
          <p:nvPr>
            <p:ph type="ft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C765995B-A721-48D0-B466-C762CEF1E6ED}" type="slidenum">
              <a:rPr lang="en-US" smtClean="0"/>
              <a:pPr>
                <a:defRPr/>
              </a:pPr>
              <a:t>15</a:t>
            </a:fld>
            <a:endParaRPr lang="en-US" dirty="0"/>
          </a:p>
        </p:txBody>
      </p:sp>
    </p:spTree>
    <p:extLst>
      <p:ext uri="{BB962C8B-B14F-4D97-AF65-F5344CB8AC3E}">
        <p14:creationId xmlns:p14="http://schemas.microsoft.com/office/powerpoint/2010/main" val="3340261846"/>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Possible solutions</a:t>
            </a:r>
            <a:endParaRPr lang="en-US" dirty="0"/>
          </a:p>
        </p:txBody>
      </p:sp>
      <p:sp>
        <p:nvSpPr>
          <p:cNvPr id="7" name="Text Placeholder 6"/>
          <p:cNvSpPr>
            <a:spLocks noGrp="1"/>
          </p:cNvSpPr>
          <p:nvPr>
            <p:ph type="body" idx="1"/>
          </p:nvPr>
        </p:nvSpPr>
        <p:spPr/>
        <p:txBody>
          <a:bodyPr/>
          <a:lstStyle/>
          <a:p>
            <a:endParaRPr lang="en-US"/>
          </a:p>
        </p:txBody>
      </p:sp>
      <p:sp>
        <p:nvSpPr>
          <p:cNvPr id="5" name="Slide Number Placeholder 4"/>
          <p:cNvSpPr>
            <a:spLocks noGrp="1"/>
          </p:cNvSpPr>
          <p:nvPr>
            <p:ph type="sldNum" sz="quarter" idx="4294967295"/>
          </p:nvPr>
        </p:nvSpPr>
        <p:spPr>
          <a:xfrm>
            <a:off x="0" y="6626225"/>
            <a:ext cx="381000" cy="228600"/>
          </a:xfrm>
        </p:spPr>
        <p:txBody>
          <a:bodyPr/>
          <a:lstStyle/>
          <a:p>
            <a:pPr>
              <a:defRPr/>
            </a:pPr>
            <a:fld id="{C765995B-A721-48D0-B466-C762CEF1E6ED}" type="slidenum">
              <a:rPr lang="en-US" smtClean="0"/>
              <a:pPr>
                <a:defRPr/>
              </a:pPr>
              <a:t>16</a:t>
            </a:fld>
            <a:endParaRPr lang="en-US" dirty="0"/>
          </a:p>
        </p:txBody>
      </p:sp>
    </p:spTree>
    <p:extLst>
      <p:ext uri="{BB962C8B-B14F-4D97-AF65-F5344CB8AC3E}">
        <p14:creationId xmlns:p14="http://schemas.microsoft.com/office/powerpoint/2010/main" val="3312108719"/>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solutions</a:t>
            </a:r>
            <a:endParaRPr lang="en-US" dirty="0"/>
          </a:p>
        </p:txBody>
      </p:sp>
      <p:sp>
        <p:nvSpPr>
          <p:cNvPr id="3" name="Content Placeholder 2"/>
          <p:cNvSpPr>
            <a:spLocks noGrp="1"/>
          </p:cNvSpPr>
          <p:nvPr>
            <p:ph idx="1"/>
          </p:nvPr>
        </p:nvSpPr>
        <p:spPr/>
        <p:txBody>
          <a:bodyPr/>
          <a:lstStyle/>
          <a:p>
            <a:r>
              <a:rPr lang="en-US" dirty="0" smtClean="0"/>
              <a:t>Create a separate GUI for each VIP</a:t>
            </a:r>
          </a:p>
          <a:p>
            <a:pPr lvl="1"/>
            <a:r>
              <a:rPr lang="en-US" dirty="0" smtClean="0"/>
              <a:t>Advantages</a:t>
            </a:r>
          </a:p>
          <a:p>
            <a:pPr lvl="2"/>
            <a:r>
              <a:rPr lang="en-US" dirty="0" smtClean="0"/>
              <a:t>User sees only the relevant set of information at all the times</a:t>
            </a:r>
          </a:p>
          <a:p>
            <a:pPr lvl="2"/>
            <a:r>
              <a:rPr lang="en-US" dirty="0" smtClean="0"/>
              <a:t>Easy to build</a:t>
            </a:r>
          </a:p>
          <a:p>
            <a:pPr lvl="1"/>
            <a:r>
              <a:rPr lang="en-US" dirty="0" smtClean="0"/>
              <a:t>Disadvantages</a:t>
            </a:r>
          </a:p>
          <a:p>
            <a:pPr lvl="2"/>
            <a:r>
              <a:rPr lang="en-US" dirty="0" smtClean="0"/>
              <a:t>So many GUIs to be developed and maintained</a:t>
            </a:r>
          </a:p>
          <a:p>
            <a:pPr lvl="2"/>
            <a:r>
              <a:rPr lang="en-US" dirty="0" smtClean="0"/>
              <a:t>Not scalable</a:t>
            </a:r>
          </a:p>
          <a:p>
            <a:pPr lvl="2"/>
            <a:r>
              <a:rPr lang="en-US" dirty="0" smtClean="0"/>
              <a:t>Any change on any existing VIP by triggers the need for change in the GUI as well</a:t>
            </a:r>
          </a:p>
          <a:p>
            <a:pPr lvl="2"/>
            <a:r>
              <a:rPr lang="en-US" dirty="0" smtClean="0"/>
              <a:t>Error checking of user input is difficult</a:t>
            </a:r>
          </a:p>
          <a:p>
            <a:pPr lvl="2"/>
            <a:endParaRPr lang="en-US" dirty="0"/>
          </a:p>
          <a:p>
            <a:pPr lvl="1"/>
            <a:r>
              <a:rPr lang="en-US" dirty="0" smtClean="0"/>
              <a:t>Not the right solution because of development and maintenance effort</a:t>
            </a:r>
            <a:endParaRPr lang="en-US" dirty="0"/>
          </a:p>
          <a:p>
            <a:endParaRPr lang="en-US" dirty="0"/>
          </a:p>
          <a:p>
            <a:endParaRPr lang="en-US" dirty="0" smtClean="0"/>
          </a:p>
          <a:p>
            <a:pPr lvl="1"/>
            <a:endParaRPr lang="en-US" dirty="0"/>
          </a:p>
        </p:txBody>
      </p:sp>
      <p:sp>
        <p:nvSpPr>
          <p:cNvPr id="4" name="Footer Placeholder 3"/>
          <p:cNvSpPr>
            <a:spLocks noGrp="1"/>
          </p:cNvSpPr>
          <p:nvPr>
            <p:ph type="ft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C765995B-A721-48D0-B466-C762CEF1E6ED}" type="slidenum">
              <a:rPr lang="en-US" smtClean="0"/>
              <a:pPr>
                <a:defRPr/>
              </a:pPr>
              <a:t>17</a:t>
            </a:fld>
            <a:endParaRPr lang="en-US" dirty="0"/>
          </a:p>
        </p:txBody>
      </p:sp>
    </p:spTree>
    <p:extLst>
      <p:ext uri="{BB962C8B-B14F-4D97-AF65-F5344CB8AC3E}">
        <p14:creationId xmlns:p14="http://schemas.microsoft.com/office/powerpoint/2010/main" val="1190432802"/>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solutions</a:t>
            </a:r>
            <a:endParaRPr lang="en-US" dirty="0"/>
          </a:p>
        </p:txBody>
      </p:sp>
      <p:sp>
        <p:nvSpPr>
          <p:cNvPr id="3" name="Content Placeholder 2"/>
          <p:cNvSpPr>
            <a:spLocks noGrp="1"/>
          </p:cNvSpPr>
          <p:nvPr>
            <p:ph idx="1"/>
          </p:nvPr>
        </p:nvSpPr>
        <p:spPr/>
        <p:txBody>
          <a:bodyPr/>
          <a:lstStyle/>
          <a:p>
            <a:r>
              <a:rPr lang="en-US" dirty="0" smtClean="0"/>
              <a:t>Create a single static GUI with all information for all VIPs</a:t>
            </a:r>
          </a:p>
          <a:p>
            <a:pPr lvl="1"/>
            <a:r>
              <a:rPr lang="en-US" dirty="0" smtClean="0"/>
              <a:t>Advantage</a:t>
            </a:r>
          </a:p>
          <a:p>
            <a:pPr lvl="2"/>
            <a:r>
              <a:rPr lang="en-US" dirty="0" smtClean="0"/>
              <a:t>Single GUI to develop and maintain</a:t>
            </a:r>
          </a:p>
          <a:p>
            <a:pPr lvl="1"/>
            <a:r>
              <a:rPr lang="en-US" dirty="0" smtClean="0"/>
              <a:t>Disadvantages</a:t>
            </a:r>
          </a:p>
          <a:p>
            <a:pPr lvl="2"/>
            <a:r>
              <a:rPr lang="en-US" dirty="0" smtClean="0"/>
              <a:t>User sees a lot of options which are of no interest to him</a:t>
            </a:r>
          </a:p>
          <a:p>
            <a:pPr lvl="2"/>
            <a:r>
              <a:rPr lang="en-US" dirty="0" smtClean="0"/>
              <a:t>Any change on any existing VIP by triggers the need for change in the GUI as well</a:t>
            </a:r>
          </a:p>
          <a:p>
            <a:pPr lvl="2"/>
            <a:r>
              <a:rPr lang="en-US" dirty="0"/>
              <a:t>Not </a:t>
            </a:r>
            <a:r>
              <a:rPr lang="en-US" dirty="0" smtClean="0"/>
              <a:t>scalable</a:t>
            </a:r>
          </a:p>
          <a:p>
            <a:pPr lvl="2"/>
            <a:r>
              <a:rPr lang="en-US" dirty="0" smtClean="0"/>
              <a:t>Error checking of user input is difficult</a:t>
            </a:r>
          </a:p>
          <a:p>
            <a:pPr lvl="2"/>
            <a:endParaRPr lang="en-US" dirty="0"/>
          </a:p>
          <a:p>
            <a:pPr lvl="1"/>
            <a:r>
              <a:rPr lang="en-US" dirty="0" smtClean="0"/>
              <a:t>Undesirable solution because the GUI is not user friendly and displays a lot of irrelevant information</a:t>
            </a:r>
          </a:p>
          <a:p>
            <a:endParaRPr lang="en-US" dirty="0"/>
          </a:p>
          <a:p>
            <a:endParaRPr lang="en-US" dirty="0" smtClean="0"/>
          </a:p>
          <a:p>
            <a:pPr lvl="1"/>
            <a:endParaRPr lang="en-US" dirty="0"/>
          </a:p>
        </p:txBody>
      </p:sp>
      <p:sp>
        <p:nvSpPr>
          <p:cNvPr id="4" name="Footer Placeholder 3"/>
          <p:cNvSpPr>
            <a:spLocks noGrp="1"/>
          </p:cNvSpPr>
          <p:nvPr>
            <p:ph type="ft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C765995B-A721-48D0-B466-C762CEF1E6ED}" type="slidenum">
              <a:rPr lang="en-US" smtClean="0"/>
              <a:pPr>
                <a:defRPr/>
              </a:pPr>
              <a:t>18</a:t>
            </a:fld>
            <a:endParaRPr lang="en-US" dirty="0"/>
          </a:p>
        </p:txBody>
      </p:sp>
    </p:spTree>
    <p:extLst>
      <p:ext uri="{BB962C8B-B14F-4D97-AF65-F5344CB8AC3E}">
        <p14:creationId xmlns:p14="http://schemas.microsoft.com/office/powerpoint/2010/main" val="2854681337"/>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solutions</a:t>
            </a:r>
            <a:endParaRPr lang="en-US" dirty="0"/>
          </a:p>
        </p:txBody>
      </p:sp>
      <p:sp>
        <p:nvSpPr>
          <p:cNvPr id="3" name="Content Placeholder 2"/>
          <p:cNvSpPr>
            <a:spLocks noGrp="1"/>
          </p:cNvSpPr>
          <p:nvPr>
            <p:ph idx="1"/>
          </p:nvPr>
        </p:nvSpPr>
        <p:spPr/>
        <p:txBody>
          <a:bodyPr/>
          <a:lstStyle/>
          <a:p>
            <a:r>
              <a:rPr lang="en-US" dirty="0" smtClean="0"/>
              <a:t>Build a dynamic GUI where GUI side does not store any information statically, and there is a backend which controls the GUI at runtime</a:t>
            </a:r>
          </a:p>
          <a:p>
            <a:pPr lvl="1"/>
            <a:endParaRPr lang="en-US" dirty="0" smtClean="0"/>
          </a:p>
          <a:p>
            <a:pPr lvl="1"/>
            <a:r>
              <a:rPr lang="en-US" dirty="0" smtClean="0"/>
              <a:t>Advantages</a:t>
            </a:r>
          </a:p>
          <a:p>
            <a:pPr lvl="2"/>
            <a:r>
              <a:rPr lang="en-US" dirty="0" smtClean="0"/>
              <a:t>GUI is not storing any information statically so is very thin</a:t>
            </a:r>
          </a:p>
          <a:p>
            <a:pPr lvl="2"/>
            <a:r>
              <a:rPr lang="en-US" dirty="0" smtClean="0"/>
              <a:t>User sees only the relevant set of information at all the times</a:t>
            </a:r>
          </a:p>
          <a:p>
            <a:pPr lvl="2"/>
            <a:r>
              <a:rPr lang="en-US" dirty="0" smtClean="0"/>
              <a:t>Backend is free to change any of the information for any VIP</a:t>
            </a:r>
          </a:p>
          <a:p>
            <a:pPr lvl="2"/>
            <a:r>
              <a:rPr lang="en-US" dirty="0" smtClean="0"/>
              <a:t>Scalable. New VIPs can be supported seamlessly</a:t>
            </a:r>
          </a:p>
          <a:p>
            <a:pPr lvl="2"/>
            <a:r>
              <a:rPr lang="en-US" dirty="0" smtClean="0"/>
              <a:t>Very low or no maintenance effort</a:t>
            </a:r>
          </a:p>
          <a:p>
            <a:pPr lvl="2"/>
            <a:r>
              <a:rPr lang="en-US" dirty="0" smtClean="0"/>
              <a:t>Error checking of user data is very easy</a:t>
            </a:r>
          </a:p>
          <a:p>
            <a:pPr lvl="2"/>
            <a:endParaRPr lang="en-US" dirty="0"/>
          </a:p>
          <a:p>
            <a:endParaRPr lang="en-US" dirty="0"/>
          </a:p>
          <a:p>
            <a:endParaRPr lang="en-US" dirty="0" smtClean="0"/>
          </a:p>
          <a:p>
            <a:pPr lvl="1"/>
            <a:endParaRPr lang="en-US" dirty="0"/>
          </a:p>
        </p:txBody>
      </p:sp>
      <p:sp>
        <p:nvSpPr>
          <p:cNvPr id="4" name="Footer Placeholder 3"/>
          <p:cNvSpPr>
            <a:spLocks noGrp="1"/>
          </p:cNvSpPr>
          <p:nvPr>
            <p:ph type="ft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C765995B-A721-48D0-B466-C762CEF1E6ED}" type="slidenum">
              <a:rPr lang="en-US" smtClean="0"/>
              <a:pPr>
                <a:defRPr/>
              </a:pPr>
              <a:t>19</a:t>
            </a:fld>
            <a:endParaRPr lang="en-US" dirty="0"/>
          </a:p>
        </p:txBody>
      </p:sp>
    </p:spTree>
    <p:extLst>
      <p:ext uri="{BB962C8B-B14F-4D97-AF65-F5344CB8AC3E}">
        <p14:creationId xmlns:p14="http://schemas.microsoft.com/office/powerpoint/2010/main" val="2854681337"/>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Mentor Graphics Company Confidential</a:t>
            </a:r>
          </a:p>
          <a:p>
            <a:r>
              <a:rPr lang="en-US">
                <a:latin typeface="Times New Roman" pitchFamily="18" charset="0"/>
              </a:rPr>
              <a:t>                                                                                                          </a:t>
            </a:r>
            <a:fld id="{DD61B929-6304-4507-A49B-8B0638BADE31}" type="slidenum">
              <a:rPr lang="en-US">
                <a:latin typeface="Times New Roman" pitchFamily="18" charset="0"/>
              </a:rPr>
              <a:pPr/>
              <a:t>2</a:t>
            </a:fld>
            <a:endParaRPr lang="en-US">
              <a:latin typeface="Times New Roman" pitchFamily="18" charset="0"/>
            </a:endParaRPr>
          </a:p>
        </p:txBody>
      </p:sp>
      <p:sp>
        <p:nvSpPr>
          <p:cNvPr id="775170" name="Rectangle 2"/>
          <p:cNvSpPr>
            <a:spLocks noGrp="1" noChangeArrowheads="1"/>
          </p:cNvSpPr>
          <p:nvPr>
            <p:ph type="title"/>
          </p:nvPr>
        </p:nvSpPr>
        <p:spPr/>
        <p:txBody>
          <a:bodyPr/>
          <a:lstStyle/>
          <a:p>
            <a:r>
              <a:rPr lang="en-US" dirty="0" smtClean="0"/>
              <a:t>Agenda</a:t>
            </a:r>
            <a:endParaRPr lang="en-US" dirty="0"/>
          </a:p>
        </p:txBody>
      </p:sp>
      <p:sp>
        <p:nvSpPr>
          <p:cNvPr id="775171" name="Rectangle 3"/>
          <p:cNvSpPr>
            <a:spLocks noGrp="1" noChangeArrowheads="1"/>
          </p:cNvSpPr>
          <p:nvPr>
            <p:ph type="body" idx="1"/>
          </p:nvPr>
        </p:nvSpPr>
        <p:spPr>
          <a:xfrm>
            <a:off x="685800" y="1295400"/>
            <a:ext cx="7772400" cy="4572000"/>
          </a:xfrm>
        </p:spPr>
        <p:txBody>
          <a:bodyPr/>
          <a:lstStyle/>
          <a:p>
            <a:pPr lvl="0"/>
            <a:r>
              <a:rPr lang="en-US" dirty="0" smtClean="0"/>
              <a:t>Introduction</a:t>
            </a:r>
          </a:p>
          <a:p>
            <a:pPr lvl="0"/>
            <a:r>
              <a:rPr lang="en-US" dirty="0" smtClean="0"/>
              <a:t>Advantages</a:t>
            </a:r>
          </a:p>
          <a:p>
            <a:pPr lvl="0"/>
            <a:r>
              <a:rPr lang="en-US" dirty="0" smtClean="0"/>
              <a:t>Case Study</a:t>
            </a:r>
          </a:p>
          <a:p>
            <a:pPr lvl="0"/>
            <a:r>
              <a:rPr lang="en-US" dirty="0" smtClean="0"/>
              <a:t>Conclusion</a:t>
            </a:r>
            <a:endParaRPr lang="en-US" dirty="0"/>
          </a:p>
          <a:p>
            <a:pPr lvl="0"/>
            <a:endParaRPr lang="en-US" dirty="0"/>
          </a:p>
          <a:p>
            <a:pPr>
              <a:lnSpc>
                <a:spcPct val="90000"/>
              </a:lnSpc>
              <a:buNone/>
            </a:pPr>
            <a:endParaRPr lang="en-US" sz="2200" dirty="0" smtClean="0"/>
          </a:p>
          <a:p>
            <a:pPr>
              <a:lnSpc>
                <a:spcPct val="90000"/>
              </a:lnSpc>
              <a:buNone/>
            </a:pPr>
            <a:endParaRPr lang="en-US" sz="2200" dirty="0"/>
          </a:p>
          <a:p>
            <a:pPr>
              <a:lnSpc>
                <a:spcPct val="90000"/>
              </a:lnSpc>
              <a:buFont typeface="Monotype Sorts" pitchFamily="2" charset="2"/>
              <a:buNone/>
            </a:pPr>
            <a:endParaRPr lang="en-US" sz="2200" dirty="0"/>
          </a:p>
        </p:txBody>
      </p:sp>
    </p:spTree>
    <p:extLst>
      <p:ext uri="{BB962C8B-B14F-4D97-AF65-F5344CB8AC3E}">
        <p14:creationId xmlns:p14="http://schemas.microsoft.com/office/powerpoint/2010/main" val="1779186619"/>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solutions(dynamic GUI…)</a:t>
            </a:r>
            <a:endParaRPr lang="en-US" dirty="0"/>
          </a:p>
        </p:txBody>
      </p:sp>
      <p:sp>
        <p:nvSpPr>
          <p:cNvPr id="3" name="Content Placeholder 2"/>
          <p:cNvSpPr>
            <a:spLocks noGrp="1"/>
          </p:cNvSpPr>
          <p:nvPr>
            <p:ph idx="1"/>
          </p:nvPr>
        </p:nvSpPr>
        <p:spPr/>
        <p:txBody>
          <a:bodyPr/>
          <a:lstStyle/>
          <a:p>
            <a:pPr lvl="1"/>
            <a:endParaRPr lang="en-US" dirty="0" smtClean="0"/>
          </a:p>
          <a:p>
            <a:pPr lvl="1"/>
            <a:r>
              <a:rPr lang="en-US" dirty="0" smtClean="0"/>
              <a:t>Disadvantages</a:t>
            </a:r>
          </a:p>
          <a:p>
            <a:pPr lvl="2"/>
            <a:r>
              <a:rPr lang="en-US" dirty="0" smtClean="0"/>
              <a:t>Backend needs to manage the data for each VIP(one time effort)</a:t>
            </a:r>
          </a:p>
          <a:p>
            <a:pPr lvl="2"/>
            <a:r>
              <a:rPr lang="en-US" dirty="0" smtClean="0"/>
              <a:t>Interfaces needs to be defined for communication between frontend and backend(again one time effort)</a:t>
            </a:r>
          </a:p>
          <a:p>
            <a:pPr lvl="2"/>
            <a:endParaRPr lang="en-US" dirty="0"/>
          </a:p>
          <a:p>
            <a:pPr lvl="2"/>
            <a:endParaRPr lang="en-US" dirty="0" smtClean="0"/>
          </a:p>
          <a:p>
            <a:r>
              <a:rPr lang="en-US" dirty="0" smtClean="0"/>
              <a:t>The choice is simple between all above cases. Build a dynamic GUI, which can be controlled by backend at runtime</a:t>
            </a:r>
            <a:endParaRPr lang="en-US" dirty="0"/>
          </a:p>
          <a:p>
            <a:endParaRPr lang="en-US" dirty="0"/>
          </a:p>
          <a:p>
            <a:endParaRPr lang="en-US" dirty="0" smtClean="0"/>
          </a:p>
          <a:p>
            <a:pPr lvl="1"/>
            <a:endParaRPr lang="en-US" dirty="0"/>
          </a:p>
        </p:txBody>
      </p:sp>
      <p:sp>
        <p:nvSpPr>
          <p:cNvPr id="4" name="Footer Placeholder 3"/>
          <p:cNvSpPr>
            <a:spLocks noGrp="1"/>
          </p:cNvSpPr>
          <p:nvPr>
            <p:ph type="ft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C765995B-A721-48D0-B466-C762CEF1E6ED}" type="slidenum">
              <a:rPr lang="en-US" smtClean="0"/>
              <a:pPr>
                <a:defRPr/>
              </a:pPr>
              <a:t>20</a:t>
            </a:fld>
            <a:endParaRPr lang="en-US" dirty="0"/>
          </a:p>
        </p:txBody>
      </p:sp>
    </p:spTree>
    <p:extLst>
      <p:ext uri="{BB962C8B-B14F-4D97-AF65-F5344CB8AC3E}">
        <p14:creationId xmlns:p14="http://schemas.microsoft.com/office/powerpoint/2010/main" val="769564094"/>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implementation</a:t>
            </a:r>
            <a:endParaRPr lang="en-US" dirty="0"/>
          </a:p>
        </p:txBody>
      </p:sp>
      <p:sp>
        <p:nvSpPr>
          <p:cNvPr id="7" name="Text Placeholder 6"/>
          <p:cNvSpPr>
            <a:spLocks noGrp="1"/>
          </p:cNvSpPr>
          <p:nvPr>
            <p:ph type="body" idx="1"/>
          </p:nvPr>
        </p:nvSpPr>
        <p:spPr/>
        <p:txBody>
          <a:bodyPr/>
          <a:lstStyle/>
          <a:p>
            <a:endParaRPr lang="en-US"/>
          </a:p>
        </p:txBody>
      </p:sp>
      <p:sp>
        <p:nvSpPr>
          <p:cNvPr id="5" name="Slide Number Placeholder 4"/>
          <p:cNvSpPr>
            <a:spLocks noGrp="1"/>
          </p:cNvSpPr>
          <p:nvPr>
            <p:ph type="sldNum" sz="quarter" idx="4294967295"/>
          </p:nvPr>
        </p:nvSpPr>
        <p:spPr>
          <a:xfrm>
            <a:off x="0" y="6626225"/>
            <a:ext cx="381000" cy="228600"/>
          </a:xfrm>
        </p:spPr>
        <p:txBody>
          <a:bodyPr/>
          <a:lstStyle/>
          <a:p>
            <a:pPr>
              <a:defRPr/>
            </a:pPr>
            <a:fld id="{C765995B-A721-48D0-B466-C762CEF1E6ED}" type="slidenum">
              <a:rPr lang="en-US" smtClean="0"/>
              <a:pPr>
                <a:defRPr/>
              </a:pPr>
              <a:t>21</a:t>
            </a:fld>
            <a:endParaRPr lang="en-US" dirty="0"/>
          </a:p>
        </p:txBody>
      </p:sp>
    </p:spTree>
    <p:extLst>
      <p:ext uri="{BB962C8B-B14F-4D97-AF65-F5344CB8AC3E}">
        <p14:creationId xmlns:p14="http://schemas.microsoft.com/office/powerpoint/2010/main" val="3312108719"/>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a:t>
            </a:r>
            <a:endParaRPr lang="en-US" dirty="0"/>
          </a:p>
        </p:txBody>
      </p:sp>
      <p:sp>
        <p:nvSpPr>
          <p:cNvPr id="3" name="Content Placeholder 2"/>
          <p:cNvSpPr>
            <a:spLocks noGrp="1"/>
          </p:cNvSpPr>
          <p:nvPr>
            <p:ph idx="1"/>
          </p:nvPr>
        </p:nvSpPr>
        <p:spPr/>
        <p:txBody>
          <a:bodyPr/>
          <a:lstStyle/>
          <a:p>
            <a:r>
              <a:rPr lang="en-US" dirty="0" smtClean="0"/>
              <a:t>Define a set of interfaces, through which frontend will communicate with backend</a:t>
            </a:r>
          </a:p>
          <a:p>
            <a:r>
              <a:rPr lang="en-US" dirty="0" smtClean="0"/>
              <a:t>Define a syntax in which the data will be passed between backend and frontend</a:t>
            </a:r>
          </a:p>
          <a:p>
            <a:r>
              <a:rPr lang="en-US" dirty="0" smtClean="0"/>
              <a:t>Backend has all the knowledge of -</a:t>
            </a:r>
          </a:p>
          <a:p>
            <a:pPr lvl="1"/>
            <a:r>
              <a:rPr lang="en-US" dirty="0" smtClean="0"/>
              <a:t>All supported VIPs</a:t>
            </a:r>
          </a:p>
          <a:p>
            <a:pPr lvl="1"/>
            <a:r>
              <a:rPr lang="en-US" dirty="0" smtClean="0"/>
              <a:t>Options required to be set for any VIP along with their possible values</a:t>
            </a:r>
          </a:p>
          <a:p>
            <a:pPr lvl="1"/>
            <a:r>
              <a:rPr lang="en-US" dirty="0" smtClean="0"/>
              <a:t>The functionality of each option</a:t>
            </a:r>
          </a:p>
          <a:p>
            <a:pPr lvl="1"/>
            <a:r>
              <a:rPr lang="en-US" dirty="0" smtClean="0"/>
              <a:t>Pin connection details</a:t>
            </a:r>
          </a:p>
          <a:p>
            <a:r>
              <a:rPr lang="en-US" dirty="0" smtClean="0"/>
              <a:t>GUI starts with no statically stored information</a:t>
            </a:r>
          </a:p>
          <a:p>
            <a:r>
              <a:rPr lang="en-US" dirty="0" smtClean="0"/>
              <a:t>GUI fetches every information dynamically as and when needed</a:t>
            </a:r>
          </a:p>
          <a:p>
            <a:pPr lvl="1"/>
            <a:endParaRPr lang="en-US" dirty="0" smtClean="0"/>
          </a:p>
          <a:p>
            <a:endParaRPr lang="en-US" dirty="0" smtClean="0"/>
          </a:p>
          <a:p>
            <a:pPr lvl="2"/>
            <a:endParaRPr lang="en-US" dirty="0"/>
          </a:p>
          <a:p>
            <a:endParaRPr lang="en-US" dirty="0"/>
          </a:p>
          <a:p>
            <a:endParaRPr lang="en-US" dirty="0" smtClean="0"/>
          </a:p>
          <a:p>
            <a:pPr lvl="1"/>
            <a:endParaRPr lang="en-US" dirty="0"/>
          </a:p>
        </p:txBody>
      </p:sp>
      <p:sp>
        <p:nvSpPr>
          <p:cNvPr id="4" name="Footer Placeholder 3"/>
          <p:cNvSpPr>
            <a:spLocks noGrp="1"/>
          </p:cNvSpPr>
          <p:nvPr>
            <p:ph type="ft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C765995B-A721-48D0-B466-C762CEF1E6ED}" type="slidenum">
              <a:rPr lang="en-US" smtClean="0"/>
              <a:pPr>
                <a:defRPr/>
              </a:pPr>
              <a:t>22</a:t>
            </a:fld>
            <a:endParaRPr lang="en-US" dirty="0"/>
          </a:p>
        </p:txBody>
      </p:sp>
    </p:spTree>
    <p:extLst>
      <p:ext uri="{BB962C8B-B14F-4D97-AF65-F5344CB8AC3E}">
        <p14:creationId xmlns:p14="http://schemas.microsoft.com/office/powerpoint/2010/main" val="1178951889"/>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a:t>
            </a:r>
            <a:endParaRPr lang="en-US" dirty="0"/>
          </a:p>
        </p:txBody>
      </p:sp>
      <p:sp>
        <p:nvSpPr>
          <p:cNvPr id="3" name="Content Placeholder 2"/>
          <p:cNvSpPr>
            <a:spLocks noGrp="1"/>
          </p:cNvSpPr>
          <p:nvPr>
            <p:ph idx="1"/>
          </p:nvPr>
        </p:nvSpPr>
        <p:spPr/>
        <p:txBody>
          <a:bodyPr/>
          <a:lstStyle/>
          <a:p>
            <a:r>
              <a:rPr lang="en-US" dirty="0" smtClean="0"/>
              <a:t>First step is to fetch the list of supported VIPs</a:t>
            </a:r>
          </a:p>
          <a:p>
            <a:pPr marL="457200" lvl="1" indent="0">
              <a:buNone/>
            </a:pPr>
            <a:endParaRPr lang="en-US" dirty="0" smtClean="0"/>
          </a:p>
          <a:p>
            <a:endParaRPr lang="en-US" dirty="0" smtClean="0"/>
          </a:p>
          <a:p>
            <a:pPr lvl="2"/>
            <a:endParaRPr lang="en-US" dirty="0"/>
          </a:p>
          <a:p>
            <a:endParaRPr lang="en-US" dirty="0"/>
          </a:p>
          <a:p>
            <a:endParaRPr lang="en-US" dirty="0" smtClean="0"/>
          </a:p>
          <a:p>
            <a:pPr lvl="1"/>
            <a:endParaRPr lang="en-US" dirty="0"/>
          </a:p>
        </p:txBody>
      </p:sp>
      <p:sp>
        <p:nvSpPr>
          <p:cNvPr id="4" name="Footer Placeholder 3"/>
          <p:cNvSpPr>
            <a:spLocks noGrp="1"/>
          </p:cNvSpPr>
          <p:nvPr>
            <p:ph type="ft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C765995B-A721-48D0-B466-C762CEF1E6ED}" type="slidenum">
              <a:rPr lang="en-US" smtClean="0"/>
              <a:pPr>
                <a:defRPr/>
              </a:pPr>
              <a:t>23</a:t>
            </a:fld>
            <a:endParaRPr lang="en-US" dirty="0"/>
          </a:p>
        </p:txBody>
      </p:sp>
      <p:pic>
        <p:nvPicPr>
          <p:cNvPr id="1026" name="Picture 2" descr="C:\Users\mgoel\Desktop\manugoel\ForBackup\paper\PPTImages\Initia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8865" y="1969610"/>
            <a:ext cx="4668838" cy="2901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1341469"/>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a:t>
            </a:r>
            <a:endParaRPr lang="en-US" dirty="0"/>
          </a:p>
        </p:txBody>
      </p:sp>
      <p:sp>
        <p:nvSpPr>
          <p:cNvPr id="3" name="Content Placeholder 2"/>
          <p:cNvSpPr>
            <a:spLocks noGrp="1"/>
          </p:cNvSpPr>
          <p:nvPr>
            <p:ph idx="1"/>
          </p:nvPr>
        </p:nvSpPr>
        <p:spPr/>
        <p:txBody>
          <a:bodyPr/>
          <a:lstStyle/>
          <a:p>
            <a:r>
              <a:rPr lang="en-US" dirty="0" smtClean="0"/>
              <a:t>The initial view will just have the list of VIPs, from where user can make a selection</a:t>
            </a:r>
          </a:p>
          <a:p>
            <a:pPr marL="457200" lvl="1" indent="0">
              <a:buNone/>
            </a:pPr>
            <a:endParaRPr lang="en-US" dirty="0" smtClean="0"/>
          </a:p>
          <a:p>
            <a:endParaRPr lang="en-US" dirty="0" smtClean="0"/>
          </a:p>
          <a:p>
            <a:pPr lvl="2"/>
            <a:endParaRPr lang="en-US" dirty="0"/>
          </a:p>
          <a:p>
            <a:endParaRPr lang="en-US" dirty="0"/>
          </a:p>
          <a:p>
            <a:endParaRPr lang="en-US" dirty="0" smtClean="0"/>
          </a:p>
          <a:p>
            <a:pPr lvl="1"/>
            <a:endParaRPr lang="en-US" dirty="0"/>
          </a:p>
        </p:txBody>
      </p:sp>
      <p:sp>
        <p:nvSpPr>
          <p:cNvPr id="4" name="Footer Placeholder 3"/>
          <p:cNvSpPr>
            <a:spLocks noGrp="1"/>
          </p:cNvSpPr>
          <p:nvPr>
            <p:ph type="ft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C765995B-A721-48D0-B466-C762CEF1E6ED}" type="slidenum">
              <a:rPr lang="en-US" smtClean="0"/>
              <a:pPr>
                <a:defRPr/>
              </a:pPr>
              <a:t>24</a:t>
            </a:fld>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2789" y="2238445"/>
            <a:ext cx="6381323" cy="41093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04255490"/>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a:t>
            </a:r>
            <a:endParaRPr lang="en-US" dirty="0"/>
          </a:p>
        </p:txBody>
      </p:sp>
      <p:sp>
        <p:nvSpPr>
          <p:cNvPr id="3" name="Content Placeholder 2"/>
          <p:cNvSpPr>
            <a:spLocks noGrp="1"/>
          </p:cNvSpPr>
          <p:nvPr>
            <p:ph idx="1"/>
          </p:nvPr>
        </p:nvSpPr>
        <p:spPr/>
        <p:txBody>
          <a:bodyPr/>
          <a:lstStyle/>
          <a:p>
            <a:r>
              <a:rPr lang="en-US" dirty="0" smtClean="0"/>
              <a:t>Once user has selected the VIP, Configuration pane is available to user</a:t>
            </a:r>
          </a:p>
          <a:p>
            <a:r>
              <a:rPr lang="en-US" dirty="0" smtClean="0"/>
              <a:t>Backend can divide the options in different categories, and GUI will show them in different tabs accordingly</a:t>
            </a:r>
          </a:p>
          <a:p>
            <a:endParaRPr lang="en-US" dirty="0" smtClean="0"/>
          </a:p>
          <a:p>
            <a:pPr marL="457200" lvl="1" indent="0">
              <a:buNone/>
            </a:pPr>
            <a:endParaRPr lang="en-US" dirty="0" smtClean="0"/>
          </a:p>
          <a:p>
            <a:endParaRPr lang="en-US" dirty="0" smtClean="0"/>
          </a:p>
          <a:p>
            <a:pPr lvl="2"/>
            <a:endParaRPr lang="en-US" dirty="0"/>
          </a:p>
          <a:p>
            <a:endParaRPr lang="en-US" dirty="0"/>
          </a:p>
          <a:p>
            <a:endParaRPr lang="en-US" dirty="0" smtClean="0"/>
          </a:p>
          <a:p>
            <a:pPr lvl="1"/>
            <a:endParaRPr lang="en-US" dirty="0"/>
          </a:p>
        </p:txBody>
      </p:sp>
      <p:sp>
        <p:nvSpPr>
          <p:cNvPr id="4" name="Footer Placeholder 3"/>
          <p:cNvSpPr>
            <a:spLocks noGrp="1"/>
          </p:cNvSpPr>
          <p:nvPr>
            <p:ph type="ft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C765995B-A721-48D0-B466-C762CEF1E6ED}" type="slidenum">
              <a:rPr lang="en-US" smtClean="0"/>
              <a:pPr>
                <a:defRPr/>
              </a:pPr>
              <a:t>25</a:t>
            </a:fld>
            <a:endParaRPr lang="en-US" dirty="0"/>
          </a:p>
        </p:txBody>
      </p:sp>
      <p:pic>
        <p:nvPicPr>
          <p:cNvPr id="3075" name="Picture 3" descr="C:\Users\mgoel\Desktop\manugoel\ForBackup\paper\PPTImages\OptionsTab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855" y="3335009"/>
            <a:ext cx="4103950" cy="197173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mgoel\Desktop\manugoel\ForBackup\paper\PPTImages\Option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5601" y="3335009"/>
            <a:ext cx="4127316" cy="1971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598024"/>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a:t>
            </a:r>
            <a:endParaRPr lang="en-US" dirty="0"/>
          </a:p>
        </p:txBody>
      </p:sp>
      <p:sp>
        <p:nvSpPr>
          <p:cNvPr id="3" name="Content Placeholder 2"/>
          <p:cNvSpPr>
            <a:spLocks noGrp="1"/>
          </p:cNvSpPr>
          <p:nvPr>
            <p:ph idx="1"/>
          </p:nvPr>
        </p:nvSpPr>
        <p:spPr/>
        <p:txBody>
          <a:bodyPr/>
          <a:lstStyle/>
          <a:p>
            <a:r>
              <a:rPr lang="en-US" dirty="0" smtClean="0"/>
              <a:t>This is the core of this algorithm</a:t>
            </a:r>
          </a:p>
          <a:p>
            <a:r>
              <a:rPr lang="en-US" dirty="0" smtClean="0"/>
              <a:t>The options tabs is a list of list, through which frontend will know the different tabs to be created.</a:t>
            </a:r>
          </a:p>
          <a:p>
            <a:r>
              <a:rPr lang="en-US" dirty="0" smtClean="0"/>
              <a:t>To fetch the options details for each tab, a syntax was defined using associative arrays and lists. Backend will provide information about</a:t>
            </a:r>
          </a:p>
          <a:p>
            <a:pPr lvl="1"/>
            <a:r>
              <a:rPr lang="en-US" dirty="0" smtClean="0"/>
              <a:t>Option name in user understandable form</a:t>
            </a:r>
          </a:p>
          <a:p>
            <a:pPr lvl="1"/>
            <a:r>
              <a:rPr lang="en-US" dirty="0" smtClean="0"/>
              <a:t>Type of option, i.e. is it a combo box, entry box </a:t>
            </a:r>
            <a:r>
              <a:rPr lang="en-US" dirty="0" err="1" smtClean="0"/>
              <a:t>etc</a:t>
            </a:r>
            <a:endParaRPr lang="en-US" dirty="0" smtClean="0"/>
          </a:p>
          <a:p>
            <a:pPr lvl="1"/>
            <a:r>
              <a:rPr lang="en-US" dirty="0" smtClean="0"/>
              <a:t>What possible values any option can take</a:t>
            </a:r>
          </a:p>
          <a:p>
            <a:pPr lvl="1"/>
            <a:r>
              <a:rPr lang="en-US" dirty="0" smtClean="0"/>
              <a:t>Tooltip, to assist in understandin</a:t>
            </a:r>
            <a:r>
              <a:rPr lang="en-US" dirty="0" smtClean="0"/>
              <a:t>g the functionality</a:t>
            </a:r>
          </a:p>
          <a:p>
            <a:pPr lvl="1"/>
            <a:r>
              <a:rPr lang="en-US" dirty="0" smtClean="0"/>
              <a:t>Suffix details(if any)</a:t>
            </a:r>
            <a:endParaRPr lang="en-US" dirty="0" smtClean="0"/>
          </a:p>
          <a:p>
            <a:r>
              <a:rPr lang="en-US" dirty="0" smtClean="0"/>
              <a:t>GUI stores this information in an associative array in the same format as received by the backend for each tab</a:t>
            </a:r>
            <a:endParaRPr lang="en-US" dirty="0" smtClean="0"/>
          </a:p>
          <a:p>
            <a:endParaRPr lang="en-US" dirty="0" smtClean="0"/>
          </a:p>
          <a:p>
            <a:pPr marL="457200" lvl="1" indent="0">
              <a:buNone/>
            </a:pPr>
            <a:endParaRPr lang="en-US" dirty="0" smtClean="0"/>
          </a:p>
          <a:p>
            <a:endParaRPr lang="en-US" dirty="0" smtClean="0"/>
          </a:p>
          <a:p>
            <a:pPr lvl="2"/>
            <a:endParaRPr lang="en-US" dirty="0"/>
          </a:p>
          <a:p>
            <a:endParaRPr lang="en-US" dirty="0"/>
          </a:p>
          <a:p>
            <a:endParaRPr lang="en-US" dirty="0" smtClean="0"/>
          </a:p>
          <a:p>
            <a:pPr lvl="1"/>
            <a:endParaRPr lang="en-US" dirty="0"/>
          </a:p>
        </p:txBody>
      </p:sp>
      <p:sp>
        <p:nvSpPr>
          <p:cNvPr id="4" name="Footer Placeholder 3"/>
          <p:cNvSpPr>
            <a:spLocks noGrp="1"/>
          </p:cNvSpPr>
          <p:nvPr>
            <p:ph type="ft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C765995B-A721-48D0-B466-C762CEF1E6ED}" type="slidenum">
              <a:rPr lang="en-US" smtClean="0"/>
              <a:pPr>
                <a:defRPr/>
              </a:pPr>
              <a:t>26</a:t>
            </a:fld>
            <a:endParaRPr lang="en-US" dirty="0"/>
          </a:p>
        </p:txBody>
      </p:sp>
    </p:spTree>
    <p:extLst>
      <p:ext uri="{BB962C8B-B14F-4D97-AF65-F5344CB8AC3E}">
        <p14:creationId xmlns:p14="http://schemas.microsoft.com/office/powerpoint/2010/main" val="3516568805"/>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a:t>
            </a:r>
            <a:endParaRPr lang="en-US" dirty="0"/>
          </a:p>
        </p:txBody>
      </p:sp>
      <p:sp>
        <p:nvSpPr>
          <p:cNvPr id="3" name="Content Placeholder 2"/>
          <p:cNvSpPr>
            <a:spLocks noGrp="1"/>
          </p:cNvSpPr>
          <p:nvPr>
            <p:ph idx="1"/>
          </p:nvPr>
        </p:nvSpPr>
        <p:spPr/>
        <p:txBody>
          <a:bodyPr/>
          <a:lstStyle/>
          <a:p>
            <a:r>
              <a:rPr lang="en-US" dirty="0" smtClean="0"/>
              <a:t>Once user fills up all the values or asks GUI to validate the information for correctness, the information is supplied exactly in the same format to backend making it easier to process the information</a:t>
            </a:r>
          </a:p>
          <a:p>
            <a:r>
              <a:rPr lang="en-US" dirty="0" smtClean="0"/>
              <a:t>Once user asks to generate </a:t>
            </a:r>
            <a:r>
              <a:rPr lang="en-US" dirty="0" err="1" smtClean="0"/>
              <a:t>verilog</a:t>
            </a:r>
            <a:r>
              <a:rPr lang="en-US" dirty="0" smtClean="0"/>
              <a:t> files, the information for each tab will be passed to backend through a call for each tab</a:t>
            </a:r>
          </a:p>
          <a:p>
            <a:r>
              <a:rPr lang="en-US" dirty="0" smtClean="0"/>
              <a:t>Backend would maintain the information for all the VIPs statically in associative array, where name of VIP will be the key.</a:t>
            </a:r>
          </a:p>
          <a:p>
            <a:endParaRPr lang="en-US" dirty="0" smtClean="0"/>
          </a:p>
          <a:p>
            <a:pPr marL="457200" lvl="1" indent="0">
              <a:buNone/>
            </a:pPr>
            <a:endParaRPr lang="en-US" dirty="0" smtClean="0"/>
          </a:p>
          <a:p>
            <a:endParaRPr lang="en-US" dirty="0" smtClean="0"/>
          </a:p>
          <a:p>
            <a:pPr lvl="2"/>
            <a:endParaRPr lang="en-US" dirty="0"/>
          </a:p>
          <a:p>
            <a:endParaRPr lang="en-US" dirty="0"/>
          </a:p>
          <a:p>
            <a:endParaRPr lang="en-US" dirty="0" smtClean="0"/>
          </a:p>
          <a:p>
            <a:pPr lvl="1"/>
            <a:endParaRPr lang="en-US" dirty="0"/>
          </a:p>
        </p:txBody>
      </p:sp>
      <p:sp>
        <p:nvSpPr>
          <p:cNvPr id="4" name="Footer Placeholder 3"/>
          <p:cNvSpPr>
            <a:spLocks noGrp="1"/>
          </p:cNvSpPr>
          <p:nvPr>
            <p:ph type="ft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C765995B-A721-48D0-B466-C762CEF1E6ED}" type="slidenum">
              <a:rPr lang="en-US" smtClean="0"/>
              <a:pPr>
                <a:defRPr/>
              </a:pPr>
              <a:t>27</a:t>
            </a:fld>
            <a:endParaRPr lang="en-US" dirty="0"/>
          </a:p>
        </p:txBody>
      </p:sp>
    </p:spTree>
    <p:extLst>
      <p:ext uri="{BB962C8B-B14F-4D97-AF65-F5344CB8AC3E}">
        <p14:creationId xmlns:p14="http://schemas.microsoft.com/office/powerpoint/2010/main" val="3465699347"/>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a:t>
            </a:r>
            <a:endParaRPr lang="en-US" dirty="0"/>
          </a:p>
        </p:txBody>
      </p:sp>
      <p:sp>
        <p:nvSpPr>
          <p:cNvPr id="3" name="Content Placeholder 2"/>
          <p:cNvSpPr>
            <a:spLocks noGrp="1"/>
          </p:cNvSpPr>
          <p:nvPr>
            <p:ph idx="1"/>
          </p:nvPr>
        </p:nvSpPr>
        <p:spPr/>
        <p:txBody>
          <a:bodyPr/>
          <a:lstStyle/>
          <a:p>
            <a:r>
              <a:rPr lang="en-US" dirty="0" smtClean="0"/>
              <a:t>Tooltip will assist user in understanding the functionality and possible values of any options</a:t>
            </a:r>
          </a:p>
          <a:p>
            <a:r>
              <a:rPr lang="en-US" dirty="0" smtClean="0"/>
              <a:t>User can perform validation on the values specified</a:t>
            </a:r>
            <a:endParaRPr lang="en-US" dirty="0"/>
          </a:p>
          <a:p>
            <a:endParaRPr lang="en-US" dirty="0" smtClean="0"/>
          </a:p>
          <a:p>
            <a:pPr lvl="1"/>
            <a:endParaRPr lang="en-US" dirty="0"/>
          </a:p>
        </p:txBody>
      </p:sp>
      <p:sp>
        <p:nvSpPr>
          <p:cNvPr id="4" name="Footer Placeholder 3"/>
          <p:cNvSpPr>
            <a:spLocks noGrp="1"/>
          </p:cNvSpPr>
          <p:nvPr>
            <p:ph type="ft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C765995B-A721-48D0-B466-C762CEF1E6ED}" type="slidenum">
              <a:rPr lang="en-US" smtClean="0"/>
              <a:pPr>
                <a:defRPr/>
              </a:pPr>
              <a:t>28</a:t>
            </a:fld>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8386" y="2611039"/>
            <a:ext cx="6079204" cy="3698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4984726"/>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a:t>
            </a:r>
            <a:endParaRPr lang="en-US" dirty="0"/>
          </a:p>
        </p:txBody>
      </p:sp>
      <p:sp>
        <p:nvSpPr>
          <p:cNvPr id="3" name="Content Placeholder 2"/>
          <p:cNvSpPr>
            <a:spLocks noGrp="1"/>
          </p:cNvSpPr>
          <p:nvPr>
            <p:ph idx="1"/>
          </p:nvPr>
        </p:nvSpPr>
        <p:spPr/>
        <p:txBody>
          <a:bodyPr/>
          <a:lstStyle/>
          <a:p>
            <a:r>
              <a:rPr lang="en-US" dirty="0" smtClean="0"/>
              <a:t>Once the options are set, user is ready to connect the VIP with his DUT</a:t>
            </a:r>
          </a:p>
          <a:p>
            <a:r>
              <a:rPr lang="en-US" dirty="0" smtClean="0"/>
              <a:t>Default connections between DUT and VIP will be done</a:t>
            </a:r>
          </a:p>
          <a:p>
            <a:r>
              <a:rPr lang="en-US" dirty="0" smtClean="0"/>
              <a:t>Direction and bus size is also available to user</a:t>
            </a:r>
          </a:p>
          <a:p>
            <a:pPr marL="457200" lvl="1" indent="0">
              <a:buNone/>
            </a:pPr>
            <a:endParaRPr lang="en-US" dirty="0" smtClean="0"/>
          </a:p>
          <a:p>
            <a:endParaRPr lang="en-US" dirty="0" smtClean="0"/>
          </a:p>
          <a:p>
            <a:pPr lvl="2"/>
            <a:endParaRPr lang="en-US" dirty="0"/>
          </a:p>
          <a:p>
            <a:endParaRPr lang="en-US" dirty="0"/>
          </a:p>
          <a:p>
            <a:endParaRPr lang="en-US" dirty="0" smtClean="0"/>
          </a:p>
          <a:p>
            <a:pPr lvl="1"/>
            <a:endParaRPr lang="en-US" dirty="0"/>
          </a:p>
        </p:txBody>
      </p:sp>
      <p:sp>
        <p:nvSpPr>
          <p:cNvPr id="4" name="Footer Placeholder 3"/>
          <p:cNvSpPr>
            <a:spLocks noGrp="1"/>
          </p:cNvSpPr>
          <p:nvPr>
            <p:ph type="ft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C765995B-A721-48D0-B466-C762CEF1E6ED}" type="slidenum">
              <a:rPr lang="en-US" smtClean="0"/>
              <a:pPr>
                <a:defRPr/>
              </a:pPr>
              <a:t>29</a:t>
            </a:fld>
            <a:endParaRPr lang="en-US" dirty="0"/>
          </a:p>
        </p:txBody>
      </p:sp>
      <p:pic>
        <p:nvPicPr>
          <p:cNvPr id="5122" name="Picture 2" descr="C:\Users\mgoel\Desktop\manugoel\ForBackup\paper\PPTImages\Connection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2109" y="3236975"/>
            <a:ext cx="4668838" cy="22304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9675415"/>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Mentor Graphics Company Confidential</a:t>
            </a:r>
          </a:p>
          <a:p>
            <a:r>
              <a:rPr lang="en-US">
                <a:latin typeface="Times New Roman" pitchFamily="18" charset="0"/>
              </a:rPr>
              <a:t>                                                                                                          </a:t>
            </a:r>
            <a:fld id="{DD61B929-6304-4507-A49B-8B0638BADE31}" type="slidenum">
              <a:rPr lang="en-US">
                <a:latin typeface="Times New Roman" pitchFamily="18" charset="0"/>
              </a:rPr>
              <a:pPr/>
              <a:t>3</a:t>
            </a:fld>
            <a:endParaRPr lang="en-US">
              <a:latin typeface="Times New Roman" pitchFamily="18" charset="0"/>
            </a:endParaRPr>
          </a:p>
        </p:txBody>
      </p:sp>
      <p:sp>
        <p:nvSpPr>
          <p:cNvPr id="775170" name="Rectangle 2"/>
          <p:cNvSpPr>
            <a:spLocks noGrp="1" noChangeArrowheads="1"/>
          </p:cNvSpPr>
          <p:nvPr>
            <p:ph type="title"/>
          </p:nvPr>
        </p:nvSpPr>
        <p:spPr/>
        <p:txBody>
          <a:bodyPr/>
          <a:lstStyle/>
          <a:p>
            <a:r>
              <a:rPr lang="en-US" dirty="0" smtClean="0"/>
              <a:t>Agenda</a:t>
            </a:r>
            <a:endParaRPr lang="en-US" dirty="0"/>
          </a:p>
        </p:txBody>
      </p:sp>
      <p:sp>
        <p:nvSpPr>
          <p:cNvPr id="775171" name="Rectangle 3"/>
          <p:cNvSpPr>
            <a:spLocks noGrp="1" noChangeArrowheads="1"/>
          </p:cNvSpPr>
          <p:nvPr>
            <p:ph type="body" idx="1"/>
          </p:nvPr>
        </p:nvSpPr>
        <p:spPr>
          <a:xfrm>
            <a:off x="685800" y="1295400"/>
            <a:ext cx="7772400" cy="4572000"/>
          </a:xfrm>
        </p:spPr>
        <p:txBody>
          <a:bodyPr/>
          <a:lstStyle/>
          <a:p>
            <a:pPr lvl="0"/>
            <a:r>
              <a:rPr lang="en-US" dirty="0" smtClean="0"/>
              <a:t>Introduction</a:t>
            </a:r>
          </a:p>
          <a:p>
            <a:pPr lvl="0"/>
            <a:r>
              <a:rPr lang="en-US" dirty="0" smtClean="0">
                <a:solidFill>
                  <a:schemeClr val="tx1">
                    <a:lumMod val="40000"/>
                    <a:lumOff val="60000"/>
                  </a:schemeClr>
                </a:solidFill>
              </a:rPr>
              <a:t>Advantages</a:t>
            </a:r>
          </a:p>
          <a:p>
            <a:pPr lvl="0"/>
            <a:r>
              <a:rPr lang="en-US" dirty="0" smtClean="0">
                <a:solidFill>
                  <a:schemeClr val="tx1">
                    <a:lumMod val="40000"/>
                    <a:lumOff val="60000"/>
                  </a:schemeClr>
                </a:solidFill>
              </a:rPr>
              <a:t>Case Study</a:t>
            </a:r>
          </a:p>
          <a:p>
            <a:pPr lvl="0"/>
            <a:r>
              <a:rPr lang="en-US" dirty="0" smtClean="0">
                <a:solidFill>
                  <a:schemeClr val="tx1">
                    <a:lumMod val="40000"/>
                    <a:lumOff val="60000"/>
                  </a:schemeClr>
                </a:solidFill>
              </a:rPr>
              <a:t>Conclusion</a:t>
            </a:r>
            <a:endParaRPr lang="en-US" dirty="0">
              <a:solidFill>
                <a:schemeClr val="tx1">
                  <a:lumMod val="40000"/>
                  <a:lumOff val="60000"/>
                </a:schemeClr>
              </a:solidFill>
            </a:endParaRPr>
          </a:p>
          <a:p>
            <a:pPr lvl="0"/>
            <a:endParaRPr lang="en-US" dirty="0"/>
          </a:p>
          <a:p>
            <a:pPr>
              <a:lnSpc>
                <a:spcPct val="90000"/>
              </a:lnSpc>
              <a:buNone/>
            </a:pPr>
            <a:endParaRPr lang="en-US" sz="2200" dirty="0" smtClean="0"/>
          </a:p>
          <a:p>
            <a:pPr>
              <a:lnSpc>
                <a:spcPct val="90000"/>
              </a:lnSpc>
              <a:buNone/>
            </a:pPr>
            <a:endParaRPr lang="en-US" sz="2200" dirty="0"/>
          </a:p>
          <a:p>
            <a:pPr>
              <a:lnSpc>
                <a:spcPct val="90000"/>
              </a:lnSpc>
              <a:buFont typeface="Monotype Sorts" pitchFamily="2" charset="2"/>
              <a:buNone/>
            </a:pPr>
            <a:endParaRPr lang="en-US" sz="2200" dirty="0"/>
          </a:p>
        </p:txBody>
      </p:sp>
    </p:spTree>
    <p:extLst>
      <p:ext uri="{BB962C8B-B14F-4D97-AF65-F5344CB8AC3E}">
        <p14:creationId xmlns:p14="http://schemas.microsoft.com/office/powerpoint/2010/main" val="130726376"/>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a:t>
            </a:r>
            <a:endParaRPr lang="en-US" dirty="0"/>
          </a:p>
        </p:txBody>
      </p:sp>
      <p:sp>
        <p:nvSpPr>
          <p:cNvPr id="3" name="Content Placeholder 2"/>
          <p:cNvSpPr>
            <a:spLocks noGrp="1"/>
          </p:cNvSpPr>
          <p:nvPr>
            <p:ph idx="1"/>
          </p:nvPr>
        </p:nvSpPr>
        <p:spPr/>
        <p:txBody>
          <a:bodyPr/>
          <a:lstStyle/>
          <a:p>
            <a:r>
              <a:rPr lang="en-US" dirty="0" smtClean="0"/>
              <a:t>User can edit the pin connections on the DUT side based on his design</a:t>
            </a:r>
          </a:p>
          <a:p>
            <a:pPr lvl="1"/>
            <a:endParaRPr lang="en-US" dirty="0"/>
          </a:p>
        </p:txBody>
      </p:sp>
      <p:sp>
        <p:nvSpPr>
          <p:cNvPr id="4" name="Footer Placeholder 3"/>
          <p:cNvSpPr>
            <a:spLocks noGrp="1"/>
          </p:cNvSpPr>
          <p:nvPr>
            <p:ph type="ft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C765995B-A721-48D0-B466-C762CEF1E6ED}" type="slidenum">
              <a:rPr lang="en-US" smtClean="0"/>
              <a:pPr>
                <a:defRPr/>
              </a:pPr>
              <a:t>30</a:t>
            </a:fld>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5625" y="2200040"/>
            <a:ext cx="6353994" cy="4355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77128577"/>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a:t>
            </a:r>
            <a:endParaRPr lang="en-US" dirty="0"/>
          </a:p>
        </p:txBody>
      </p:sp>
      <p:sp>
        <p:nvSpPr>
          <p:cNvPr id="3" name="Content Placeholder 2"/>
          <p:cNvSpPr>
            <a:spLocks noGrp="1"/>
          </p:cNvSpPr>
          <p:nvPr>
            <p:ph idx="1"/>
          </p:nvPr>
        </p:nvSpPr>
        <p:spPr/>
        <p:txBody>
          <a:bodyPr/>
          <a:lstStyle/>
          <a:p>
            <a:r>
              <a:rPr lang="en-US" dirty="0" smtClean="0"/>
              <a:t>Once user confirms the connection, </a:t>
            </a:r>
            <a:r>
              <a:rPr lang="en-US" dirty="0" err="1" smtClean="0"/>
              <a:t>verilog</a:t>
            </a:r>
            <a:r>
              <a:rPr lang="en-US" dirty="0" smtClean="0"/>
              <a:t> files can be generated through GUI</a:t>
            </a:r>
          </a:p>
          <a:p>
            <a:r>
              <a:rPr lang="en-US" dirty="0" smtClean="0"/>
              <a:t>These </a:t>
            </a:r>
            <a:r>
              <a:rPr lang="en-US" dirty="0" err="1" smtClean="0"/>
              <a:t>verilog</a:t>
            </a:r>
            <a:r>
              <a:rPr lang="en-US" dirty="0" smtClean="0"/>
              <a:t> files can directly be used with the next set of tools to compile VIP and DUT together</a:t>
            </a:r>
          </a:p>
          <a:p>
            <a:r>
              <a:rPr lang="en-US" dirty="0" smtClean="0"/>
              <a:t>If user wants to connect multiple VIPs to the single DUT, then can add following the same steps. Connection needs to be done in the end only</a:t>
            </a:r>
          </a:p>
          <a:p>
            <a:r>
              <a:rPr lang="en-US" dirty="0" smtClean="0"/>
              <a:t>A syntax was defined using which the information will be exchanged between backend and frontend</a:t>
            </a:r>
          </a:p>
          <a:p>
            <a:r>
              <a:rPr lang="en-US" dirty="0" smtClean="0"/>
              <a:t>In this case, the backend was also using </a:t>
            </a:r>
            <a:r>
              <a:rPr lang="en-US" dirty="0" err="1" smtClean="0"/>
              <a:t>Tcl</a:t>
            </a:r>
            <a:r>
              <a:rPr lang="en-US" dirty="0" smtClean="0"/>
              <a:t>, though backend can also be done in C if needed</a:t>
            </a:r>
          </a:p>
          <a:p>
            <a:pPr marL="457200" lvl="1" indent="0">
              <a:buNone/>
            </a:pPr>
            <a:endParaRPr lang="en-US" dirty="0" smtClean="0"/>
          </a:p>
          <a:p>
            <a:endParaRPr lang="en-US" dirty="0" smtClean="0"/>
          </a:p>
          <a:p>
            <a:pPr lvl="2"/>
            <a:endParaRPr lang="en-US" dirty="0"/>
          </a:p>
          <a:p>
            <a:endParaRPr lang="en-US" dirty="0"/>
          </a:p>
          <a:p>
            <a:endParaRPr lang="en-US" dirty="0" smtClean="0"/>
          </a:p>
          <a:p>
            <a:pPr lvl="1"/>
            <a:endParaRPr lang="en-US" dirty="0"/>
          </a:p>
        </p:txBody>
      </p:sp>
      <p:sp>
        <p:nvSpPr>
          <p:cNvPr id="4" name="Footer Placeholder 3"/>
          <p:cNvSpPr>
            <a:spLocks noGrp="1"/>
          </p:cNvSpPr>
          <p:nvPr>
            <p:ph type="ft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C765995B-A721-48D0-B466-C762CEF1E6ED}" type="slidenum">
              <a:rPr lang="en-US" smtClean="0"/>
              <a:pPr>
                <a:defRPr/>
              </a:pPr>
              <a:t>31</a:t>
            </a:fld>
            <a:endParaRPr lang="en-US" dirty="0"/>
          </a:p>
        </p:txBody>
      </p:sp>
    </p:spTree>
    <p:extLst>
      <p:ext uri="{BB962C8B-B14F-4D97-AF65-F5344CB8AC3E}">
        <p14:creationId xmlns:p14="http://schemas.microsoft.com/office/powerpoint/2010/main" val="2175562466"/>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Mentor Graphics Company Confidential</a:t>
            </a:r>
          </a:p>
          <a:p>
            <a:r>
              <a:rPr lang="en-US">
                <a:latin typeface="Times New Roman" pitchFamily="18" charset="0"/>
              </a:rPr>
              <a:t>                                                                                                          </a:t>
            </a:r>
            <a:fld id="{DD61B929-6304-4507-A49B-8B0638BADE31}" type="slidenum">
              <a:rPr lang="en-US">
                <a:latin typeface="Times New Roman" pitchFamily="18" charset="0"/>
              </a:rPr>
              <a:pPr/>
              <a:t>32</a:t>
            </a:fld>
            <a:endParaRPr lang="en-US">
              <a:latin typeface="Times New Roman" pitchFamily="18" charset="0"/>
            </a:endParaRPr>
          </a:p>
        </p:txBody>
      </p:sp>
      <p:sp>
        <p:nvSpPr>
          <p:cNvPr id="775170" name="Rectangle 2"/>
          <p:cNvSpPr>
            <a:spLocks noGrp="1" noChangeArrowheads="1"/>
          </p:cNvSpPr>
          <p:nvPr>
            <p:ph type="title"/>
          </p:nvPr>
        </p:nvSpPr>
        <p:spPr/>
        <p:txBody>
          <a:bodyPr/>
          <a:lstStyle/>
          <a:p>
            <a:r>
              <a:rPr lang="en-US" dirty="0" smtClean="0"/>
              <a:t>Agenda</a:t>
            </a:r>
            <a:endParaRPr lang="en-US" dirty="0"/>
          </a:p>
        </p:txBody>
      </p:sp>
      <p:sp>
        <p:nvSpPr>
          <p:cNvPr id="775171" name="Rectangle 3"/>
          <p:cNvSpPr>
            <a:spLocks noGrp="1" noChangeArrowheads="1"/>
          </p:cNvSpPr>
          <p:nvPr>
            <p:ph type="body" idx="1"/>
          </p:nvPr>
        </p:nvSpPr>
        <p:spPr>
          <a:xfrm>
            <a:off x="685800" y="1295400"/>
            <a:ext cx="7772400" cy="4572000"/>
          </a:xfrm>
        </p:spPr>
        <p:txBody>
          <a:bodyPr/>
          <a:lstStyle/>
          <a:p>
            <a:pPr lvl="0"/>
            <a:r>
              <a:rPr lang="en-US" dirty="0" smtClean="0">
                <a:solidFill>
                  <a:schemeClr val="tx1">
                    <a:lumMod val="40000"/>
                    <a:lumOff val="60000"/>
                  </a:schemeClr>
                </a:solidFill>
              </a:rPr>
              <a:t>Introduction</a:t>
            </a:r>
          </a:p>
          <a:p>
            <a:pPr lvl="0"/>
            <a:r>
              <a:rPr lang="en-US" dirty="0" smtClean="0">
                <a:solidFill>
                  <a:schemeClr val="tx1">
                    <a:lumMod val="40000"/>
                    <a:lumOff val="60000"/>
                  </a:schemeClr>
                </a:solidFill>
              </a:rPr>
              <a:t>Advantages</a:t>
            </a:r>
          </a:p>
          <a:p>
            <a:pPr lvl="0"/>
            <a:r>
              <a:rPr lang="en-US" dirty="0" smtClean="0">
                <a:solidFill>
                  <a:schemeClr val="tx1">
                    <a:lumMod val="40000"/>
                    <a:lumOff val="60000"/>
                  </a:schemeClr>
                </a:solidFill>
              </a:rPr>
              <a:t>Case Study</a:t>
            </a:r>
          </a:p>
          <a:p>
            <a:pPr lvl="0"/>
            <a:r>
              <a:rPr lang="en-US" dirty="0" smtClean="0"/>
              <a:t>Conclusion</a:t>
            </a:r>
            <a:endParaRPr lang="en-US" dirty="0"/>
          </a:p>
          <a:p>
            <a:pPr lvl="0"/>
            <a:endParaRPr lang="en-US" dirty="0"/>
          </a:p>
          <a:p>
            <a:pPr>
              <a:lnSpc>
                <a:spcPct val="90000"/>
              </a:lnSpc>
              <a:buNone/>
            </a:pPr>
            <a:endParaRPr lang="en-US" sz="2200" dirty="0" smtClean="0"/>
          </a:p>
          <a:p>
            <a:pPr>
              <a:lnSpc>
                <a:spcPct val="90000"/>
              </a:lnSpc>
              <a:buNone/>
            </a:pPr>
            <a:endParaRPr lang="en-US" sz="2200" dirty="0"/>
          </a:p>
          <a:p>
            <a:pPr>
              <a:lnSpc>
                <a:spcPct val="90000"/>
              </a:lnSpc>
              <a:buFont typeface="Monotype Sorts" pitchFamily="2" charset="2"/>
              <a:buNone/>
            </a:pPr>
            <a:endParaRPr lang="en-US" sz="2200" dirty="0"/>
          </a:p>
        </p:txBody>
      </p:sp>
    </p:spTree>
    <p:extLst>
      <p:ext uri="{BB962C8B-B14F-4D97-AF65-F5344CB8AC3E}">
        <p14:creationId xmlns:p14="http://schemas.microsoft.com/office/powerpoint/2010/main" val="3253476146"/>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Dynamic GUIs controllable by backend can be handy in cases where –</a:t>
            </a:r>
          </a:p>
          <a:p>
            <a:pPr lvl="1"/>
            <a:r>
              <a:rPr lang="en-US" dirty="0" smtClean="0"/>
              <a:t>We have a lot of information to be displayed, which can be divided in different groups and each group is unrelated to the other</a:t>
            </a:r>
          </a:p>
          <a:p>
            <a:pPr lvl="1"/>
            <a:r>
              <a:rPr lang="en-US" dirty="0" smtClean="0"/>
              <a:t>User is interested in only one such group at a time</a:t>
            </a:r>
          </a:p>
          <a:p>
            <a:pPr lvl="1"/>
            <a:r>
              <a:rPr lang="en-US" dirty="0" smtClean="0"/>
              <a:t>New information can be added frequently</a:t>
            </a:r>
          </a:p>
          <a:p>
            <a:pPr lvl="1"/>
            <a:r>
              <a:rPr lang="en-US" dirty="0" smtClean="0"/>
              <a:t>We do not want to have a dedicated GUI team </a:t>
            </a:r>
          </a:p>
          <a:p>
            <a:pPr lvl="1"/>
            <a:r>
              <a:rPr lang="en-US" dirty="0" smtClean="0"/>
              <a:t>GUI does not need to store/understand the information statically</a:t>
            </a:r>
          </a:p>
          <a:p>
            <a:r>
              <a:rPr lang="en-US" dirty="0" smtClean="0"/>
              <a:t>With the GUI we discussed, the task which would have taken a couple of days to perform can be done in less than 30 minutes</a:t>
            </a:r>
          </a:p>
          <a:p>
            <a:r>
              <a:rPr lang="en-US" dirty="0" smtClean="0"/>
              <a:t>Makes user aware of all the VIPs supported by the tool</a:t>
            </a:r>
          </a:p>
          <a:p>
            <a:endParaRPr lang="en-US" dirty="0" smtClean="0"/>
          </a:p>
          <a:p>
            <a:endParaRPr lang="en-US" dirty="0" smtClean="0"/>
          </a:p>
          <a:p>
            <a:pPr marL="457200" lvl="1" indent="0">
              <a:buNone/>
            </a:pPr>
            <a:endParaRPr lang="en-US" dirty="0" smtClean="0"/>
          </a:p>
          <a:p>
            <a:endParaRPr lang="en-US" dirty="0" smtClean="0"/>
          </a:p>
          <a:p>
            <a:pPr lvl="2"/>
            <a:endParaRPr lang="en-US" dirty="0"/>
          </a:p>
          <a:p>
            <a:endParaRPr lang="en-US" dirty="0"/>
          </a:p>
          <a:p>
            <a:endParaRPr lang="en-US" dirty="0" smtClean="0"/>
          </a:p>
          <a:p>
            <a:pPr lvl="1"/>
            <a:endParaRPr lang="en-US" dirty="0"/>
          </a:p>
        </p:txBody>
      </p:sp>
      <p:sp>
        <p:nvSpPr>
          <p:cNvPr id="4" name="Footer Placeholder 3"/>
          <p:cNvSpPr>
            <a:spLocks noGrp="1"/>
          </p:cNvSpPr>
          <p:nvPr>
            <p:ph type="ft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C765995B-A721-48D0-B466-C762CEF1E6ED}" type="slidenum">
              <a:rPr lang="en-US" smtClean="0"/>
              <a:pPr>
                <a:defRPr/>
              </a:pPr>
              <a:t>33</a:t>
            </a:fld>
            <a:endParaRPr lang="en-US" dirty="0"/>
          </a:p>
        </p:txBody>
      </p:sp>
    </p:spTree>
    <p:extLst>
      <p:ext uri="{BB962C8B-B14F-4D97-AF65-F5344CB8AC3E}">
        <p14:creationId xmlns:p14="http://schemas.microsoft.com/office/powerpoint/2010/main" val="4070378856"/>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a:t>Provides with all the options needed to be set for using any VIP. It also helps in</a:t>
            </a:r>
          </a:p>
          <a:p>
            <a:pPr lvl="1"/>
            <a:r>
              <a:rPr lang="en-US" dirty="0"/>
              <a:t>Understanding the functionality of any option, otherwise user may have to refer user manual </a:t>
            </a:r>
            <a:r>
              <a:rPr lang="en-US" dirty="0" smtClean="0"/>
              <a:t>again and again</a:t>
            </a:r>
            <a:endParaRPr lang="en-US" dirty="0"/>
          </a:p>
          <a:p>
            <a:pPr lvl="1"/>
            <a:r>
              <a:rPr lang="en-US" dirty="0"/>
              <a:t>Knowing possible set of values any option can take</a:t>
            </a:r>
          </a:p>
          <a:p>
            <a:pPr lvl="1"/>
            <a:r>
              <a:rPr lang="en-US" dirty="0"/>
              <a:t>Performing error checking which would have been very difficult otherwise</a:t>
            </a:r>
          </a:p>
          <a:p>
            <a:pPr lvl="1"/>
            <a:r>
              <a:rPr lang="en-US" dirty="0"/>
              <a:t>Logically categorizing the options making it easier for user to </a:t>
            </a:r>
            <a:r>
              <a:rPr lang="en-US" dirty="0" smtClean="0"/>
              <a:t>set them</a:t>
            </a:r>
            <a:endParaRPr lang="en-US" dirty="0"/>
          </a:p>
          <a:p>
            <a:r>
              <a:rPr lang="en-US" dirty="0" smtClean="0"/>
              <a:t>Helps user in connecting the VIP with DUT by providing the default connection as expected by the VIP</a:t>
            </a:r>
          </a:p>
          <a:p>
            <a:r>
              <a:rPr lang="en-US" dirty="0" smtClean="0"/>
              <a:t>Helps in connecting multiple VIPs to the same DUT</a:t>
            </a:r>
          </a:p>
          <a:p>
            <a:r>
              <a:rPr lang="en-US" dirty="0" smtClean="0"/>
              <a:t>Ensures that the generated files have all the valid data saving a lot of time in debugging the issues otherwise.</a:t>
            </a:r>
          </a:p>
          <a:p>
            <a:pPr lvl="2"/>
            <a:endParaRPr lang="en-US" dirty="0"/>
          </a:p>
          <a:p>
            <a:endParaRPr lang="en-US" dirty="0"/>
          </a:p>
          <a:p>
            <a:endParaRPr lang="en-US" dirty="0" smtClean="0"/>
          </a:p>
          <a:p>
            <a:pPr lvl="1"/>
            <a:endParaRPr lang="en-US" dirty="0"/>
          </a:p>
        </p:txBody>
      </p:sp>
      <p:sp>
        <p:nvSpPr>
          <p:cNvPr id="4" name="Footer Placeholder 3"/>
          <p:cNvSpPr>
            <a:spLocks noGrp="1"/>
          </p:cNvSpPr>
          <p:nvPr>
            <p:ph type="ft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C765995B-A721-48D0-B466-C762CEF1E6ED}" type="slidenum">
              <a:rPr lang="en-US" smtClean="0"/>
              <a:pPr>
                <a:defRPr/>
              </a:pPr>
              <a:t>34</a:t>
            </a:fld>
            <a:endParaRPr lang="en-US" dirty="0"/>
          </a:p>
        </p:txBody>
      </p:sp>
    </p:spTree>
    <p:extLst>
      <p:ext uri="{BB962C8B-B14F-4D97-AF65-F5344CB8AC3E}">
        <p14:creationId xmlns:p14="http://schemas.microsoft.com/office/powerpoint/2010/main" val="528933824"/>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dirty="0"/>
              <a:t>Your Initials, Presentation Title, Month Year</a:t>
            </a:r>
          </a:p>
        </p:txBody>
      </p:sp>
      <p:sp>
        <p:nvSpPr>
          <p:cNvPr id="22530" name="Slide Number Placeholder 2"/>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53BD2DD6-AFEC-4F7B-BF45-D11321BDFC24}" type="slidenum">
              <a:rPr lang="en-US" smtClean="0">
                <a:latin typeface="Tahoma" pitchFamily="34" charset="0"/>
                <a:ea typeface="MS PGothic"/>
                <a:cs typeface="MS PGothic"/>
              </a:rPr>
              <a:pPr/>
              <a:t>35</a:t>
            </a:fld>
            <a:endParaRPr lang="en-US" dirty="0" smtClean="0">
              <a:latin typeface="Tahoma" pitchFamily="34" charset="0"/>
              <a:ea typeface="MS PGothic"/>
              <a:cs typeface="MS PGothic"/>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Mentor Graphics Company Confidential</a:t>
            </a:r>
          </a:p>
          <a:p>
            <a:r>
              <a:rPr lang="en-US">
                <a:latin typeface="Times New Roman" pitchFamily="18" charset="0"/>
              </a:rPr>
              <a:t>                                                                                                          </a:t>
            </a:r>
            <a:fld id="{DD61B929-6304-4507-A49B-8B0638BADE31}" type="slidenum">
              <a:rPr lang="en-US">
                <a:latin typeface="Times New Roman" pitchFamily="18" charset="0"/>
              </a:rPr>
              <a:pPr/>
              <a:t>4</a:t>
            </a:fld>
            <a:endParaRPr lang="en-US">
              <a:latin typeface="Times New Roman" pitchFamily="18" charset="0"/>
            </a:endParaRPr>
          </a:p>
        </p:txBody>
      </p:sp>
      <p:sp>
        <p:nvSpPr>
          <p:cNvPr id="775170" name="Rectangle 2"/>
          <p:cNvSpPr>
            <a:spLocks noGrp="1" noChangeArrowheads="1"/>
          </p:cNvSpPr>
          <p:nvPr>
            <p:ph type="title"/>
          </p:nvPr>
        </p:nvSpPr>
        <p:spPr/>
        <p:txBody>
          <a:bodyPr/>
          <a:lstStyle/>
          <a:p>
            <a:r>
              <a:rPr lang="en-US" dirty="0" smtClean="0"/>
              <a:t>Introduction</a:t>
            </a:r>
            <a:endParaRPr lang="en-US" dirty="0"/>
          </a:p>
        </p:txBody>
      </p:sp>
      <p:sp>
        <p:nvSpPr>
          <p:cNvPr id="775171" name="Rectangle 3"/>
          <p:cNvSpPr>
            <a:spLocks noGrp="1" noChangeArrowheads="1"/>
          </p:cNvSpPr>
          <p:nvPr>
            <p:ph type="body" idx="1"/>
          </p:nvPr>
        </p:nvSpPr>
        <p:spPr>
          <a:xfrm>
            <a:off x="685800" y="1295400"/>
            <a:ext cx="7772400" cy="4572000"/>
          </a:xfrm>
        </p:spPr>
        <p:txBody>
          <a:bodyPr/>
          <a:lstStyle/>
          <a:p>
            <a:pPr lvl="0"/>
            <a:r>
              <a:rPr lang="en-US" dirty="0" smtClean="0"/>
              <a:t>What is a dynamic GUI</a:t>
            </a:r>
          </a:p>
          <a:p>
            <a:pPr marL="457200" lvl="1" indent="0">
              <a:buNone/>
            </a:pPr>
            <a:r>
              <a:rPr lang="en-US" dirty="0" smtClean="0"/>
              <a:t>Dynamic GUI is a GUI which can change during the course of execution</a:t>
            </a:r>
          </a:p>
          <a:p>
            <a:pPr lvl="0"/>
            <a:r>
              <a:rPr lang="en-US" dirty="0" smtClean="0"/>
              <a:t>What is a dynamic GUI configurable by backend</a:t>
            </a:r>
          </a:p>
          <a:p>
            <a:pPr marL="457200" lvl="1" indent="0">
              <a:buNone/>
            </a:pPr>
            <a:r>
              <a:rPr lang="en-US" dirty="0" smtClean="0"/>
              <a:t>In this case, there is a backend process, which is controlling and configuring the GUI at the run time based on user’s input</a:t>
            </a:r>
          </a:p>
          <a:p>
            <a:pPr lvl="0"/>
            <a:r>
              <a:rPr lang="en-US" dirty="0" smtClean="0"/>
              <a:t>A Dynamic GUI can help in cases where</a:t>
            </a:r>
          </a:p>
          <a:p>
            <a:pPr lvl="1"/>
            <a:r>
              <a:rPr lang="en-US" dirty="0" smtClean="0"/>
              <a:t>A Lot of information is to be displayed</a:t>
            </a:r>
          </a:p>
          <a:p>
            <a:pPr lvl="1"/>
            <a:r>
              <a:rPr lang="en-US" dirty="0" smtClean="0"/>
              <a:t>Only a small set of information is of use to user at any point of time</a:t>
            </a:r>
          </a:p>
          <a:p>
            <a:pPr lvl="1"/>
            <a:r>
              <a:rPr lang="en-US" dirty="0" smtClean="0"/>
              <a:t>Selecting some option can impact subsequent options </a:t>
            </a:r>
          </a:p>
          <a:p>
            <a:pPr lvl="1"/>
            <a:r>
              <a:rPr lang="en-US" dirty="0" smtClean="0"/>
              <a:t>New information can be added frequently</a:t>
            </a:r>
            <a:endParaRPr lang="en-US" dirty="0"/>
          </a:p>
          <a:p>
            <a:pPr lvl="0"/>
            <a:endParaRPr lang="en-US" dirty="0"/>
          </a:p>
          <a:p>
            <a:pPr>
              <a:lnSpc>
                <a:spcPct val="90000"/>
              </a:lnSpc>
              <a:buNone/>
            </a:pPr>
            <a:endParaRPr lang="en-US" sz="2200" dirty="0" smtClean="0"/>
          </a:p>
          <a:p>
            <a:pPr>
              <a:lnSpc>
                <a:spcPct val="90000"/>
              </a:lnSpc>
              <a:buNone/>
            </a:pPr>
            <a:endParaRPr lang="en-US" sz="2200" dirty="0"/>
          </a:p>
          <a:p>
            <a:pPr>
              <a:lnSpc>
                <a:spcPct val="90000"/>
              </a:lnSpc>
              <a:buFont typeface="Monotype Sorts" pitchFamily="2" charset="2"/>
              <a:buNone/>
            </a:pPr>
            <a:endParaRPr lang="en-US" sz="2200"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How can we build such a GUI?</a:t>
            </a:r>
          </a:p>
          <a:p>
            <a:pPr lvl="1"/>
            <a:r>
              <a:rPr lang="en-US" dirty="0" smtClean="0"/>
              <a:t>Divide the GUI in two parts, frontend and backend</a:t>
            </a:r>
          </a:p>
          <a:p>
            <a:pPr lvl="1"/>
            <a:r>
              <a:rPr lang="en-US" dirty="0" smtClean="0"/>
              <a:t>Frontend is the place </a:t>
            </a:r>
          </a:p>
          <a:p>
            <a:pPr lvl="2"/>
            <a:r>
              <a:rPr lang="en-US" dirty="0" smtClean="0"/>
              <a:t>Which will just display the information to user as passed by the backend</a:t>
            </a:r>
          </a:p>
          <a:p>
            <a:pPr lvl="2"/>
            <a:r>
              <a:rPr lang="en-US" dirty="0" smtClean="0"/>
              <a:t>Relies solely on the information supplied by the backend dynamically</a:t>
            </a:r>
          </a:p>
          <a:p>
            <a:pPr lvl="2"/>
            <a:r>
              <a:rPr lang="en-US" dirty="0" smtClean="0"/>
              <a:t>Does not store any information statically</a:t>
            </a:r>
          </a:p>
          <a:p>
            <a:pPr lvl="2"/>
            <a:r>
              <a:rPr lang="en-US" dirty="0" smtClean="0"/>
              <a:t>Pass on the user inputs to backend to update the next set of information to be displayed to user</a:t>
            </a:r>
          </a:p>
          <a:p>
            <a:pPr lvl="2"/>
            <a:endParaRPr lang="en-US" dirty="0" smtClean="0"/>
          </a:p>
          <a:p>
            <a:pPr lvl="1"/>
            <a:r>
              <a:rPr lang="en-US" dirty="0" smtClean="0"/>
              <a:t>Backend is the place which –</a:t>
            </a:r>
          </a:p>
          <a:p>
            <a:pPr lvl="2"/>
            <a:r>
              <a:rPr lang="en-US" dirty="0" smtClean="0"/>
              <a:t>Controls the information to be displayed to user</a:t>
            </a:r>
          </a:p>
          <a:p>
            <a:pPr lvl="2"/>
            <a:r>
              <a:rPr lang="en-US" dirty="0" smtClean="0"/>
              <a:t>Understands the user selected options</a:t>
            </a:r>
          </a:p>
          <a:p>
            <a:pPr lvl="2"/>
            <a:r>
              <a:rPr lang="en-US" dirty="0" smtClean="0"/>
              <a:t>Where new functionality is added</a:t>
            </a:r>
          </a:p>
          <a:p>
            <a:pPr lvl="2"/>
            <a:endParaRPr lang="en-US" dirty="0" smtClean="0"/>
          </a:p>
          <a:p>
            <a:pPr lvl="2"/>
            <a:endParaRPr lang="en-US" dirty="0" smtClean="0"/>
          </a:p>
          <a:p>
            <a:pPr lvl="2"/>
            <a:endParaRPr lang="en-US" dirty="0" smtClean="0"/>
          </a:p>
          <a:p>
            <a:pPr lvl="1"/>
            <a:endParaRPr lang="en-US" dirty="0" smtClean="0"/>
          </a:p>
          <a:p>
            <a:pPr lvl="1"/>
            <a:endParaRPr lang="en-US" dirty="0" smtClean="0"/>
          </a:p>
          <a:p>
            <a:endParaRPr lang="en-US" dirty="0"/>
          </a:p>
        </p:txBody>
      </p:sp>
      <p:sp>
        <p:nvSpPr>
          <p:cNvPr id="4" name="Footer Placeholder 3"/>
          <p:cNvSpPr>
            <a:spLocks noGrp="1"/>
          </p:cNvSpPr>
          <p:nvPr>
            <p:ph type="ft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C765995B-A721-48D0-B466-C762CEF1E6ED}" type="slidenum">
              <a:rPr lang="en-US" smtClean="0"/>
              <a:pPr>
                <a:defRPr/>
              </a:pPr>
              <a:t>5</a:t>
            </a:fld>
            <a:endParaRPr lang="en-US" dirty="0"/>
          </a:p>
        </p:txBody>
      </p:sp>
    </p:spTree>
    <p:extLst>
      <p:ext uri="{BB962C8B-B14F-4D97-AF65-F5344CB8AC3E}">
        <p14:creationId xmlns:p14="http://schemas.microsoft.com/office/powerpoint/2010/main" val="3567276679"/>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it work</a:t>
            </a:r>
            <a:endParaRPr lang="en-US" dirty="0"/>
          </a:p>
        </p:txBody>
      </p:sp>
      <p:sp>
        <p:nvSpPr>
          <p:cNvPr id="4" name="Footer Placeholder 3"/>
          <p:cNvSpPr>
            <a:spLocks noGrp="1"/>
          </p:cNvSpPr>
          <p:nvPr>
            <p:ph type="ft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C765995B-A721-48D0-B466-C762CEF1E6ED}" type="slidenum">
              <a:rPr lang="en-US" smtClean="0"/>
              <a:pPr>
                <a:defRPr/>
              </a:pPr>
              <a:t>6</a:t>
            </a:fld>
            <a:endParaRPr lang="en-US" dirty="0"/>
          </a:p>
        </p:txBody>
      </p:sp>
      <p:grpSp>
        <p:nvGrpSpPr>
          <p:cNvPr id="124" name="Group 123"/>
          <p:cNvGrpSpPr/>
          <p:nvPr/>
        </p:nvGrpSpPr>
        <p:grpSpPr>
          <a:xfrm>
            <a:off x="2264059" y="1217740"/>
            <a:ext cx="3724066" cy="5360790"/>
            <a:chOff x="3957520" y="1239916"/>
            <a:chExt cx="3724066" cy="5360790"/>
          </a:xfrm>
        </p:grpSpPr>
        <p:sp>
          <p:nvSpPr>
            <p:cNvPr id="3" name="Rounded Rectangle 2"/>
            <p:cNvSpPr/>
            <p:nvPr/>
          </p:nvSpPr>
          <p:spPr>
            <a:xfrm>
              <a:off x="5071265" y="1239916"/>
              <a:ext cx="2381110" cy="460860"/>
            </a:xfrm>
            <a:prstGeom prst="roundRect">
              <a:avLst/>
            </a:prstGeom>
            <a:solidFill>
              <a:schemeClr val="accent1"/>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sz="1800" b="0" i="0" u="none" strike="noStrike" kern="0" cap="none" spc="0" normalizeH="0" baseline="0" noProof="0" dirty="0" smtClean="0">
                  <a:ln>
                    <a:noFill/>
                  </a:ln>
                  <a:solidFill>
                    <a:srgbClr val="FFFFFF"/>
                  </a:solidFill>
                  <a:effectLst/>
                  <a:uLnTx/>
                  <a:uFillTx/>
                  <a:latin typeface="Tahoma"/>
                  <a:ea typeface="+mn-ea"/>
                  <a:cs typeface="+mn-cs"/>
                </a:rPr>
                <a:t>Start</a:t>
              </a:r>
            </a:p>
          </p:txBody>
        </p:sp>
        <p:sp>
          <p:nvSpPr>
            <p:cNvPr id="6" name="Rectangle 5"/>
            <p:cNvSpPr/>
            <p:nvPr/>
          </p:nvSpPr>
          <p:spPr>
            <a:xfrm>
              <a:off x="5148075" y="2084825"/>
              <a:ext cx="2381110" cy="499265"/>
            </a:xfrm>
            <a:prstGeom prst="rect">
              <a:avLst/>
            </a:prstGeom>
            <a:solidFill>
              <a:schemeClr val="accent1"/>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sz="1800" b="0" i="0" u="none" strike="noStrike" kern="0" cap="none" spc="0" normalizeH="0" baseline="0" noProof="0" dirty="0" smtClean="0">
                  <a:ln>
                    <a:noFill/>
                  </a:ln>
                  <a:solidFill>
                    <a:srgbClr val="FFFFFF"/>
                  </a:solidFill>
                  <a:effectLst/>
                  <a:uLnTx/>
                  <a:uFillTx/>
                  <a:latin typeface="Tahoma"/>
                  <a:ea typeface="+mn-ea"/>
                  <a:cs typeface="+mn-cs"/>
                </a:rPr>
                <a:t>Fetch Relevant</a:t>
              </a:r>
              <a:r>
                <a:rPr kumimoji="0" lang="en-US" sz="1800" b="0" i="0" u="none" strike="noStrike" kern="0" cap="none" spc="0" normalizeH="0" noProof="0" dirty="0" smtClean="0">
                  <a:ln>
                    <a:noFill/>
                  </a:ln>
                  <a:solidFill>
                    <a:srgbClr val="FFFFFF"/>
                  </a:solidFill>
                  <a:effectLst/>
                  <a:uLnTx/>
                  <a:uFillTx/>
                  <a:latin typeface="Tahoma"/>
                  <a:ea typeface="+mn-ea"/>
                  <a:cs typeface="+mn-cs"/>
                </a:rPr>
                <a:t> Info from backend</a:t>
              </a:r>
              <a:endParaRPr kumimoji="0" lang="en-US" sz="1800" b="0" i="0" u="none" strike="noStrike" kern="0" cap="none" spc="0" normalizeH="0" baseline="0" noProof="0" dirty="0" smtClean="0">
                <a:ln>
                  <a:noFill/>
                </a:ln>
                <a:solidFill>
                  <a:srgbClr val="FFFFFF"/>
                </a:solidFill>
                <a:effectLst/>
                <a:uLnTx/>
                <a:uFillTx/>
                <a:latin typeface="Tahoma"/>
                <a:ea typeface="+mn-ea"/>
                <a:cs typeface="+mn-cs"/>
              </a:endParaRPr>
            </a:p>
          </p:txBody>
        </p:sp>
        <p:sp>
          <p:nvSpPr>
            <p:cNvPr id="7" name="Parallelogram 6"/>
            <p:cNvSpPr/>
            <p:nvPr/>
          </p:nvSpPr>
          <p:spPr>
            <a:xfrm>
              <a:off x="5148075" y="2929735"/>
              <a:ext cx="2496325" cy="499265"/>
            </a:xfrm>
            <a:prstGeom prst="parallelogram">
              <a:avLst/>
            </a:prstGeom>
            <a:solidFill>
              <a:schemeClr val="accent1"/>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sz="1800" b="0" i="0" u="none" strike="noStrike" kern="0" cap="none" spc="0" normalizeH="0" baseline="0" noProof="0" dirty="0" smtClean="0">
                  <a:ln>
                    <a:noFill/>
                  </a:ln>
                  <a:solidFill>
                    <a:srgbClr val="FFFFFF"/>
                  </a:solidFill>
                  <a:effectLst/>
                  <a:uLnTx/>
                  <a:uFillTx/>
                  <a:latin typeface="Tahoma"/>
                  <a:ea typeface="+mn-ea"/>
                  <a:cs typeface="+mn-cs"/>
                </a:rPr>
                <a:t>User Selection</a:t>
              </a:r>
            </a:p>
          </p:txBody>
        </p:sp>
        <p:sp>
          <p:nvSpPr>
            <p:cNvPr id="8" name="Diamond 7"/>
            <p:cNvSpPr/>
            <p:nvPr/>
          </p:nvSpPr>
          <p:spPr>
            <a:xfrm>
              <a:off x="4994456" y="3690820"/>
              <a:ext cx="2687130" cy="1082355"/>
            </a:xfrm>
            <a:prstGeom prst="diamond">
              <a:avLst/>
            </a:prstGeom>
            <a:solidFill>
              <a:schemeClr val="accent1"/>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sz="1800" b="0" i="0" u="none" strike="noStrike" kern="0" cap="none" spc="0" normalizeH="0" baseline="0" noProof="0" dirty="0" smtClean="0">
                  <a:ln>
                    <a:noFill/>
                  </a:ln>
                  <a:solidFill>
                    <a:srgbClr val="FFFFFF"/>
                  </a:solidFill>
                  <a:effectLst/>
                  <a:uLnTx/>
                  <a:uFillTx/>
                  <a:latin typeface="Tahoma"/>
                  <a:ea typeface="+mn-ea"/>
                  <a:cs typeface="+mn-cs"/>
                </a:rPr>
                <a:t>Impacts subsequent option</a:t>
              </a:r>
            </a:p>
          </p:txBody>
        </p:sp>
        <p:sp>
          <p:nvSpPr>
            <p:cNvPr id="11" name="Diamond 10"/>
            <p:cNvSpPr/>
            <p:nvPr/>
          </p:nvSpPr>
          <p:spPr>
            <a:xfrm>
              <a:off x="5013048" y="4997187"/>
              <a:ext cx="2649944" cy="942603"/>
            </a:xfrm>
            <a:prstGeom prst="diamond">
              <a:avLst/>
            </a:prstGeom>
            <a:solidFill>
              <a:schemeClr val="accent1"/>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sz="1800" b="0" i="0" u="none" strike="noStrike" kern="0" cap="none" spc="0" normalizeH="0" baseline="0" noProof="0" dirty="0" smtClean="0">
                  <a:ln>
                    <a:noFill/>
                  </a:ln>
                  <a:solidFill>
                    <a:srgbClr val="FFFFFF"/>
                  </a:solidFill>
                  <a:effectLst/>
                  <a:uLnTx/>
                  <a:uFillTx/>
                  <a:latin typeface="Tahoma"/>
                  <a:ea typeface="+mn-ea"/>
                  <a:cs typeface="+mn-cs"/>
                </a:rPr>
                <a:t>More inputs needed</a:t>
              </a:r>
            </a:p>
          </p:txBody>
        </p:sp>
        <p:sp>
          <p:nvSpPr>
            <p:cNvPr id="12" name="Rounded Rectangle 11"/>
            <p:cNvSpPr/>
            <p:nvPr/>
          </p:nvSpPr>
          <p:spPr>
            <a:xfrm>
              <a:off x="5151235" y="6139846"/>
              <a:ext cx="2381110" cy="460860"/>
            </a:xfrm>
            <a:prstGeom prst="roundRect">
              <a:avLst/>
            </a:prstGeom>
            <a:solidFill>
              <a:schemeClr val="accent1"/>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sz="1800" b="0" i="0" u="none" strike="noStrike" kern="0" cap="none" spc="0" normalizeH="0" baseline="0" noProof="0" dirty="0" smtClean="0">
                  <a:ln>
                    <a:noFill/>
                  </a:ln>
                  <a:solidFill>
                    <a:srgbClr val="FFFFFF"/>
                  </a:solidFill>
                  <a:effectLst/>
                  <a:uLnTx/>
                  <a:uFillTx/>
                  <a:latin typeface="Tahoma"/>
                  <a:ea typeface="+mn-ea"/>
                  <a:cs typeface="+mn-cs"/>
                </a:rPr>
                <a:t>Process Data</a:t>
              </a:r>
            </a:p>
          </p:txBody>
        </p:sp>
        <p:cxnSp>
          <p:nvCxnSpPr>
            <p:cNvPr id="26" name="Straight Arrow Connector 25"/>
            <p:cNvCxnSpPr/>
            <p:nvPr/>
          </p:nvCxnSpPr>
          <p:spPr>
            <a:xfrm>
              <a:off x="6303866" y="1700776"/>
              <a:ext cx="0" cy="384050"/>
            </a:xfrm>
            <a:prstGeom prst="straightConnector1">
              <a:avLst/>
            </a:prstGeom>
            <a:noFill/>
            <a:ln w="19050" cap="flat" cmpd="sng" algn="ctr">
              <a:solidFill>
                <a:srgbClr val="333333"/>
              </a:solidFill>
              <a:prstDash val="solid"/>
              <a:tailEnd type="arrow"/>
            </a:ln>
            <a:effectLst/>
          </p:spPr>
        </p:cxnSp>
        <p:cxnSp>
          <p:nvCxnSpPr>
            <p:cNvPr id="27" name="Straight Arrow Connector 26"/>
            <p:cNvCxnSpPr/>
            <p:nvPr/>
          </p:nvCxnSpPr>
          <p:spPr>
            <a:xfrm>
              <a:off x="6303866" y="2584090"/>
              <a:ext cx="0" cy="384050"/>
            </a:xfrm>
            <a:prstGeom prst="straightConnector1">
              <a:avLst/>
            </a:prstGeom>
            <a:noFill/>
            <a:ln w="19050" cap="flat" cmpd="sng" algn="ctr">
              <a:solidFill>
                <a:srgbClr val="333333"/>
              </a:solidFill>
              <a:prstDash val="solid"/>
              <a:tailEnd type="arrow"/>
            </a:ln>
            <a:effectLst/>
          </p:spPr>
        </p:cxnSp>
        <p:cxnSp>
          <p:nvCxnSpPr>
            <p:cNvPr id="28" name="Straight Arrow Connector 27"/>
            <p:cNvCxnSpPr>
              <a:stCxn id="7" idx="3"/>
              <a:endCxn id="8" idx="0"/>
            </p:cNvCxnSpPr>
            <p:nvPr/>
          </p:nvCxnSpPr>
          <p:spPr>
            <a:xfrm>
              <a:off x="6333829" y="3429000"/>
              <a:ext cx="4192" cy="261820"/>
            </a:xfrm>
            <a:prstGeom prst="straightConnector1">
              <a:avLst/>
            </a:prstGeom>
            <a:noFill/>
            <a:ln w="19050" cap="flat" cmpd="sng" algn="ctr">
              <a:solidFill>
                <a:srgbClr val="333333"/>
              </a:solidFill>
              <a:prstDash val="solid"/>
              <a:tailEnd type="arrow"/>
            </a:ln>
            <a:effectLst/>
          </p:spPr>
        </p:cxnSp>
        <p:cxnSp>
          <p:nvCxnSpPr>
            <p:cNvPr id="29" name="Straight Arrow Connector 28"/>
            <p:cNvCxnSpPr>
              <a:stCxn id="8" idx="2"/>
              <a:endCxn id="11" idx="0"/>
            </p:cNvCxnSpPr>
            <p:nvPr/>
          </p:nvCxnSpPr>
          <p:spPr>
            <a:xfrm flipH="1">
              <a:off x="6338020" y="4773175"/>
              <a:ext cx="1" cy="224012"/>
            </a:xfrm>
            <a:prstGeom prst="straightConnector1">
              <a:avLst/>
            </a:prstGeom>
            <a:noFill/>
            <a:ln w="19050" cap="flat" cmpd="sng" algn="ctr">
              <a:solidFill>
                <a:srgbClr val="333333"/>
              </a:solidFill>
              <a:prstDash val="solid"/>
              <a:tailEnd type="arrow"/>
            </a:ln>
            <a:effectLst/>
          </p:spPr>
        </p:cxnSp>
        <p:cxnSp>
          <p:nvCxnSpPr>
            <p:cNvPr id="30" name="Straight Arrow Connector 29"/>
            <p:cNvCxnSpPr>
              <a:stCxn id="11" idx="2"/>
              <a:endCxn id="12" idx="0"/>
            </p:cNvCxnSpPr>
            <p:nvPr/>
          </p:nvCxnSpPr>
          <p:spPr>
            <a:xfrm>
              <a:off x="6338020" y="5939790"/>
              <a:ext cx="3770" cy="200056"/>
            </a:xfrm>
            <a:prstGeom prst="straightConnector1">
              <a:avLst/>
            </a:prstGeom>
            <a:noFill/>
            <a:ln w="19050" cap="flat" cmpd="sng" algn="ctr">
              <a:solidFill>
                <a:srgbClr val="333333"/>
              </a:solidFill>
              <a:prstDash val="solid"/>
              <a:tailEnd type="arrow"/>
            </a:ln>
            <a:effectLst/>
          </p:spPr>
        </p:cxnSp>
        <p:sp>
          <p:nvSpPr>
            <p:cNvPr id="36" name="TextBox 35"/>
            <p:cNvSpPr txBox="1"/>
            <p:nvPr/>
          </p:nvSpPr>
          <p:spPr>
            <a:xfrm>
              <a:off x="6492250" y="4703380"/>
              <a:ext cx="1036935" cy="400110"/>
            </a:xfrm>
            <a:prstGeom prst="rect">
              <a:avLst/>
            </a:prstGeom>
            <a:noFill/>
          </p:spPr>
          <p:txBody>
            <a:bodyPr wrap="square" rtlCol="0">
              <a:spAutoFit/>
            </a:bodyPr>
            <a:lstStyle/>
            <a:p>
              <a:r>
                <a:rPr lang="en-US" sz="2000" dirty="0" smtClean="0"/>
                <a:t>No</a:t>
              </a:r>
              <a:endParaRPr lang="en-US" sz="2000" dirty="0"/>
            </a:p>
          </p:txBody>
        </p:sp>
        <p:sp>
          <p:nvSpPr>
            <p:cNvPr id="37" name="TextBox 36"/>
            <p:cNvSpPr txBox="1"/>
            <p:nvPr/>
          </p:nvSpPr>
          <p:spPr>
            <a:xfrm>
              <a:off x="6644650" y="5739736"/>
              <a:ext cx="1036935" cy="400110"/>
            </a:xfrm>
            <a:prstGeom prst="rect">
              <a:avLst/>
            </a:prstGeom>
            <a:noFill/>
          </p:spPr>
          <p:txBody>
            <a:bodyPr wrap="square" rtlCol="0">
              <a:spAutoFit/>
            </a:bodyPr>
            <a:lstStyle/>
            <a:p>
              <a:r>
                <a:rPr lang="en-US" sz="2000" dirty="0" smtClean="0"/>
                <a:t>No</a:t>
              </a:r>
              <a:endParaRPr lang="en-US" sz="2000" dirty="0"/>
            </a:p>
          </p:txBody>
        </p:sp>
        <p:sp>
          <p:nvSpPr>
            <p:cNvPr id="38" name="TextBox 37"/>
            <p:cNvSpPr txBox="1"/>
            <p:nvPr/>
          </p:nvSpPr>
          <p:spPr>
            <a:xfrm>
              <a:off x="4994455" y="4918605"/>
              <a:ext cx="1036935" cy="400110"/>
            </a:xfrm>
            <a:prstGeom prst="rect">
              <a:avLst/>
            </a:prstGeom>
            <a:noFill/>
          </p:spPr>
          <p:txBody>
            <a:bodyPr wrap="square" rtlCol="0">
              <a:spAutoFit/>
            </a:bodyPr>
            <a:lstStyle/>
            <a:p>
              <a:r>
                <a:rPr lang="en-US" sz="2000" dirty="0" smtClean="0"/>
                <a:t>Yes</a:t>
              </a:r>
              <a:endParaRPr lang="en-US" sz="2000" dirty="0"/>
            </a:p>
          </p:txBody>
        </p:sp>
        <p:sp>
          <p:nvSpPr>
            <p:cNvPr id="39" name="TextBox 38"/>
            <p:cNvSpPr txBox="1"/>
            <p:nvPr/>
          </p:nvSpPr>
          <p:spPr>
            <a:xfrm>
              <a:off x="4862989" y="3746305"/>
              <a:ext cx="1036935" cy="400110"/>
            </a:xfrm>
            <a:prstGeom prst="rect">
              <a:avLst/>
            </a:prstGeom>
            <a:noFill/>
          </p:spPr>
          <p:txBody>
            <a:bodyPr wrap="square" rtlCol="0">
              <a:spAutoFit/>
            </a:bodyPr>
            <a:lstStyle/>
            <a:p>
              <a:r>
                <a:rPr lang="en-US" sz="2000" dirty="0" smtClean="0"/>
                <a:t>Yes</a:t>
              </a:r>
              <a:endParaRPr lang="en-US" sz="2000" dirty="0"/>
            </a:p>
          </p:txBody>
        </p:sp>
        <p:cxnSp>
          <p:nvCxnSpPr>
            <p:cNvPr id="68" name="Elbow Connector 67"/>
            <p:cNvCxnSpPr/>
            <p:nvPr/>
          </p:nvCxnSpPr>
          <p:spPr>
            <a:xfrm rot="10800000" flipH="1">
              <a:off x="5071266" y="1904987"/>
              <a:ext cx="1231192" cy="2330517"/>
            </a:xfrm>
            <a:prstGeom prst="bentConnector4">
              <a:avLst>
                <a:gd name="adj1" fmla="val -18567"/>
                <a:gd name="adj2" fmla="val 100080"/>
              </a:avLst>
            </a:prstGeom>
            <a:noFill/>
            <a:ln w="19050" cap="flat" cmpd="sng" algn="ctr">
              <a:solidFill>
                <a:srgbClr val="333333"/>
              </a:solidFill>
              <a:prstDash val="solid"/>
              <a:tailEnd type="arrow"/>
            </a:ln>
            <a:effectLst/>
          </p:spPr>
        </p:cxnSp>
        <p:cxnSp>
          <p:nvCxnSpPr>
            <p:cNvPr id="85" name="Elbow Connector 84"/>
            <p:cNvCxnSpPr/>
            <p:nvPr/>
          </p:nvCxnSpPr>
          <p:spPr>
            <a:xfrm rot="16200000" flipV="1">
              <a:off x="3151006" y="3582629"/>
              <a:ext cx="2688350" cy="1075321"/>
            </a:xfrm>
            <a:prstGeom prst="bentConnector3">
              <a:avLst>
                <a:gd name="adj1" fmla="val -548"/>
              </a:avLst>
            </a:prstGeom>
            <a:noFill/>
            <a:ln w="19050" cap="flat" cmpd="sng" algn="ctr">
              <a:solidFill>
                <a:srgbClr val="333333"/>
              </a:solidFill>
              <a:prstDash val="solid"/>
              <a:tailEnd type="none"/>
            </a:ln>
            <a:effectLst/>
          </p:spPr>
        </p:cxnSp>
        <p:cxnSp>
          <p:nvCxnSpPr>
            <p:cNvPr id="87" name="Straight Arrow Connector 86"/>
            <p:cNvCxnSpPr/>
            <p:nvPr/>
          </p:nvCxnSpPr>
          <p:spPr>
            <a:xfrm>
              <a:off x="3957520" y="2776115"/>
              <a:ext cx="2376309" cy="0"/>
            </a:xfrm>
            <a:prstGeom prst="straightConnector1">
              <a:avLst/>
            </a:prstGeom>
            <a:noFill/>
            <a:ln w="19050" cap="flat" cmpd="sng" algn="ctr">
              <a:solidFill>
                <a:srgbClr val="333333"/>
              </a:solidFill>
              <a:prstDash val="solid"/>
              <a:tailEnd type="arrow"/>
            </a:ln>
            <a:effectLst/>
          </p:spPr>
        </p:cxnSp>
      </p:grpSp>
      <p:sp>
        <p:nvSpPr>
          <p:cNvPr id="132" name="Content Placeholder 131"/>
          <p:cNvSpPr>
            <a:spLocks noGrp="1"/>
          </p:cNvSpPr>
          <p:nvPr>
            <p:ph idx="1"/>
          </p:nvPr>
        </p:nvSpPr>
        <p:spPr/>
        <p:txBody>
          <a:bodyPr/>
          <a:lstStyle/>
          <a:p>
            <a:endParaRPr lang="en-US" dirty="0"/>
          </a:p>
        </p:txBody>
      </p:sp>
    </p:spTree>
    <p:extLst>
      <p:ext uri="{BB962C8B-B14F-4D97-AF65-F5344CB8AC3E}">
        <p14:creationId xmlns:p14="http://schemas.microsoft.com/office/powerpoint/2010/main" val="334309465"/>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Mentor Graphics Company Confidential</a:t>
            </a:r>
          </a:p>
          <a:p>
            <a:r>
              <a:rPr lang="en-US">
                <a:latin typeface="Times New Roman" pitchFamily="18" charset="0"/>
              </a:rPr>
              <a:t>                                                                                                          </a:t>
            </a:r>
            <a:fld id="{DD61B929-6304-4507-A49B-8B0638BADE31}" type="slidenum">
              <a:rPr lang="en-US">
                <a:latin typeface="Times New Roman" pitchFamily="18" charset="0"/>
              </a:rPr>
              <a:pPr/>
              <a:t>7</a:t>
            </a:fld>
            <a:endParaRPr lang="en-US">
              <a:latin typeface="Times New Roman" pitchFamily="18" charset="0"/>
            </a:endParaRPr>
          </a:p>
        </p:txBody>
      </p:sp>
      <p:sp>
        <p:nvSpPr>
          <p:cNvPr id="775170" name="Rectangle 2"/>
          <p:cNvSpPr>
            <a:spLocks noGrp="1" noChangeArrowheads="1"/>
          </p:cNvSpPr>
          <p:nvPr>
            <p:ph type="title"/>
          </p:nvPr>
        </p:nvSpPr>
        <p:spPr/>
        <p:txBody>
          <a:bodyPr/>
          <a:lstStyle/>
          <a:p>
            <a:r>
              <a:rPr lang="en-US" dirty="0" smtClean="0"/>
              <a:t>Agenda</a:t>
            </a:r>
            <a:endParaRPr lang="en-US" dirty="0"/>
          </a:p>
        </p:txBody>
      </p:sp>
      <p:sp>
        <p:nvSpPr>
          <p:cNvPr id="775171" name="Rectangle 3"/>
          <p:cNvSpPr>
            <a:spLocks noGrp="1" noChangeArrowheads="1"/>
          </p:cNvSpPr>
          <p:nvPr>
            <p:ph type="body" idx="1"/>
          </p:nvPr>
        </p:nvSpPr>
        <p:spPr>
          <a:xfrm>
            <a:off x="685800" y="1295400"/>
            <a:ext cx="7772400" cy="4572000"/>
          </a:xfrm>
        </p:spPr>
        <p:txBody>
          <a:bodyPr/>
          <a:lstStyle/>
          <a:p>
            <a:pPr lvl="0"/>
            <a:r>
              <a:rPr lang="en-US" dirty="0" smtClean="0">
                <a:solidFill>
                  <a:schemeClr val="tx1">
                    <a:lumMod val="40000"/>
                    <a:lumOff val="60000"/>
                  </a:schemeClr>
                </a:solidFill>
              </a:rPr>
              <a:t>Introduction</a:t>
            </a:r>
          </a:p>
          <a:p>
            <a:pPr lvl="0"/>
            <a:r>
              <a:rPr lang="en-US" dirty="0" smtClean="0"/>
              <a:t>Advantages</a:t>
            </a:r>
          </a:p>
          <a:p>
            <a:pPr lvl="0"/>
            <a:r>
              <a:rPr lang="en-US" dirty="0" smtClean="0">
                <a:solidFill>
                  <a:schemeClr val="tx1">
                    <a:lumMod val="40000"/>
                    <a:lumOff val="60000"/>
                  </a:schemeClr>
                </a:solidFill>
              </a:rPr>
              <a:t>Case Study</a:t>
            </a:r>
          </a:p>
          <a:p>
            <a:pPr lvl="0"/>
            <a:r>
              <a:rPr lang="en-US" dirty="0" smtClean="0">
                <a:solidFill>
                  <a:schemeClr val="tx1">
                    <a:lumMod val="40000"/>
                    <a:lumOff val="60000"/>
                  </a:schemeClr>
                </a:solidFill>
              </a:rPr>
              <a:t>Conclusion</a:t>
            </a:r>
            <a:endParaRPr lang="en-US" dirty="0">
              <a:solidFill>
                <a:schemeClr val="tx1">
                  <a:lumMod val="40000"/>
                  <a:lumOff val="60000"/>
                </a:schemeClr>
              </a:solidFill>
            </a:endParaRPr>
          </a:p>
          <a:p>
            <a:pPr lvl="0"/>
            <a:endParaRPr lang="en-US" dirty="0"/>
          </a:p>
          <a:p>
            <a:pPr>
              <a:lnSpc>
                <a:spcPct val="90000"/>
              </a:lnSpc>
              <a:buNone/>
            </a:pPr>
            <a:endParaRPr lang="en-US" sz="2200" dirty="0" smtClean="0"/>
          </a:p>
          <a:p>
            <a:pPr>
              <a:lnSpc>
                <a:spcPct val="90000"/>
              </a:lnSpc>
              <a:buNone/>
            </a:pPr>
            <a:endParaRPr lang="en-US" sz="2200" dirty="0"/>
          </a:p>
          <a:p>
            <a:pPr>
              <a:lnSpc>
                <a:spcPct val="90000"/>
              </a:lnSpc>
              <a:buFont typeface="Monotype Sorts" pitchFamily="2" charset="2"/>
              <a:buNone/>
            </a:pPr>
            <a:endParaRPr lang="en-US" sz="2200" dirty="0"/>
          </a:p>
        </p:txBody>
      </p:sp>
    </p:spTree>
    <p:extLst>
      <p:ext uri="{BB962C8B-B14F-4D97-AF65-F5344CB8AC3E}">
        <p14:creationId xmlns:p14="http://schemas.microsoft.com/office/powerpoint/2010/main" val="3253476146"/>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a:t>
            </a:r>
            <a:endParaRPr lang="en-US" dirty="0"/>
          </a:p>
        </p:txBody>
      </p:sp>
      <p:sp>
        <p:nvSpPr>
          <p:cNvPr id="3" name="Content Placeholder 2"/>
          <p:cNvSpPr>
            <a:spLocks noGrp="1"/>
          </p:cNvSpPr>
          <p:nvPr>
            <p:ph idx="1"/>
          </p:nvPr>
        </p:nvSpPr>
        <p:spPr/>
        <p:txBody>
          <a:bodyPr/>
          <a:lstStyle/>
          <a:p>
            <a:pPr lvl="0"/>
            <a:r>
              <a:rPr lang="en-US" dirty="0" smtClean="0"/>
              <a:t>Flexible – Backend can change the data if needed</a:t>
            </a:r>
          </a:p>
          <a:p>
            <a:pPr lvl="0"/>
            <a:r>
              <a:rPr lang="en-US" dirty="0" smtClean="0"/>
              <a:t>Scalable – New functionality supported by backend will be supported seamlessly on GUI side</a:t>
            </a:r>
          </a:p>
          <a:p>
            <a:pPr lvl="0"/>
            <a:r>
              <a:rPr lang="en-US" dirty="0" smtClean="0"/>
              <a:t>No or very minimal supported needed on GUI(frontend) side.</a:t>
            </a:r>
          </a:p>
          <a:p>
            <a:pPr lvl="0"/>
            <a:r>
              <a:rPr lang="en-US" dirty="0" smtClean="0"/>
              <a:t>Only relevant information is available to user at all the time</a:t>
            </a:r>
          </a:p>
          <a:p>
            <a:pPr lvl="0"/>
            <a:r>
              <a:rPr lang="en-US" dirty="0" smtClean="0"/>
              <a:t>GUI and backend can never be out of sync</a:t>
            </a:r>
          </a:p>
          <a:p>
            <a:pPr lvl="0"/>
            <a:endParaRPr lang="en-US" dirty="0" smtClean="0"/>
          </a:p>
          <a:p>
            <a:pPr lvl="0"/>
            <a:endParaRPr lang="en-US" dirty="0"/>
          </a:p>
          <a:p>
            <a:pPr lvl="1"/>
            <a:endParaRPr lang="en-US" dirty="0"/>
          </a:p>
        </p:txBody>
      </p:sp>
      <p:sp>
        <p:nvSpPr>
          <p:cNvPr id="4" name="Footer Placeholder 3"/>
          <p:cNvSpPr>
            <a:spLocks noGrp="1"/>
          </p:cNvSpPr>
          <p:nvPr>
            <p:ph type="ft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C765995B-A721-48D0-B466-C762CEF1E6ED}" type="slidenum">
              <a:rPr lang="en-US" smtClean="0"/>
              <a:pPr>
                <a:defRPr/>
              </a:pPr>
              <a:t>8</a:t>
            </a:fld>
            <a:endParaRPr lang="en-US" dirty="0"/>
          </a:p>
        </p:txBody>
      </p:sp>
    </p:spTree>
    <p:extLst>
      <p:ext uri="{BB962C8B-B14F-4D97-AF65-F5344CB8AC3E}">
        <p14:creationId xmlns:p14="http://schemas.microsoft.com/office/powerpoint/2010/main" val="2445544506"/>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Mentor Graphics Company Confidential</a:t>
            </a:r>
          </a:p>
          <a:p>
            <a:r>
              <a:rPr lang="en-US">
                <a:latin typeface="Times New Roman" pitchFamily="18" charset="0"/>
              </a:rPr>
              <a:t>                                                                                                          </a:t>
            </a:r>
            <a:fld id="{DD61B929-6304-4507-A49B-8B0638BADE31}" type="slidenum">
              <a:rPr lang="en-US">
                <a:latin typeface="Times New Roman" pitchFamily="18" charset="0"/>
              </a:rPr>
              <a:pPr/>
              <a:t>9</a:t>
            </a:fld>
            <a:endParaRPr lang="en-US">
              <a:latin typeface="Times New Roman" pitchFamily="18" charset="0"/>
            </a:endParaRPr>
          </a:p>
        </p:txBody>
      </p:sp>
      <p:sp>
        <p:nvSpPr>
          <p:cNvPr id="775170" name="Rectangle 2"/>
          <p:cNvSpPr>
            <a:spLocks noGrp="1" noChangeArrowheads="1"/>
          </p:cNvSpPr>
          <p:nvPr>
            <p:ph type="title"/>
          </p:nvPr>
        </p:nvSpPr>
        <p:spPr/>
        <p:txBody>
          <a:bodyPr/>
          <a:lstStyle/>
          <a:p>
            <a:r>
              <a:rPr lang="en-US" dirty="0" smtClean="0"/>
              <a:t>Agenda</a:t>
            </a:r>
            <a:endParaRPr lang="en-US" dirty="0"/>
          </a:p>
        </p:txBody>
      </p:sp>
      <p:sp>
        <p:nvSpPr>
          <p:cNvPr id="775171" name="Rectangle 3"/>
          <p:cNvSpPr>
            <a:spLocks noGrp="1" noChangeArrowheads="1"/>
          </p:cNvSpPr>
          <p:nvPr>
            <p:ph type="body" idx="1"/>
          </p:nvPr>
        </p:nvSpPr>
        <p:spPr>
          <a:xfrm>
            <a:off x="685800" y="1295400"/>
            <a:ext cx="7772400" cy="4572000"/>
          </a:xfrm>
        </p:spPr>
        <p:txBody>
          <a:bodyPr/>
          <a:lstStyle/>
          <a:p>
            <a:pPr lvl="0"/>
            <a:r>
              <a:rPr lang="en-US" dirty="0" smtClean="0">
                <a:solidFill>
                  <a:schemeClr val="tx1">
                    <a:lumMod val="40000"/>
                    <a:lumOff val="60000"/>
                  </a:schemeClr>
                </a:solidFill>
              </a:rPr>
              <a:t>Introduction</a:t>
            </a:r>
          </a:p>
          <a:p>
            <a:pPr lvl="0"/>
            <a:r>
              <a:rPr lang="en-US" dirty="0" smtClean="0">
                <a:solidFill>
                  <a:schemeClr val="tx1">
                    <a:lumMod val="40000"/>
                    <a:lumOff val="60000"/>
                  </a:schemeClr>
                </a:solidFill>
              </a:rPr>
              <a:t>Advantages</a:t>
            </a:r>
          </a:p>
          <a:p>
            <a:pPr lvl="0"/>
            <a:r>
              <a:rPr lang="en-US" dirty="0" smtClean="0"/>
              <a:t>Case Study</a:t>
            </a:r>
          </a:p>
          <a:p>
            <a:pPr lvl="0"/>
            <a:r>
              <a:rPr lang="en-US" dirty="0" smtClean="0">
                <a:solidFill>
                  <a:schemeClr val="tx1">
                    <a:lumMod val="40000"/>
                    <a:lumOff val="60000"/>
                  </a:schemeClr>
                </a:solidFill>
              </a:rPr>
              <a:t>Conclusion</a:t>
            </a:r>
            <a:endParaRPr lang="en-US" dirty="0">
              <a:solidFill>
                <a:schemeClr val="tx1">
                  <a:lumMod val="40000"/>
                  <a:lumOff val="60000"/>
                </a:schemeClr>
              </a:solidFill>
            </a:endParaRPr>
          </a:p>
          <a:p>
            <a:pPr lvl="0"/>
            <a:endParaRPr lang="en-US" dirty="0"/>
          </a:p>
          <a:p>
            <a:pPr>
              <a:lnSpc>
                <a:spcPct val="90000"/>
              </a:lnSpc>
              <a:buNone/>
            </a:pPr>
            <a:endParaRPr lang="en-US" sz="2200" dirty="0" smtClean="0"/>
          </a:p>
          <a:p>
            <a:pPr>
              <a:lnSpc>
                <a:spcPct val="90000"/>
              </a:lnSpc>
              <a:buNone/>
            </a:pPr>
            <a:endParaRPr lang="en-US" sz="2200" dirty="0"/>
          </a:p>
          <a:p>
            <a:pPr>
              <a:lnSpc>
                <a:spcPct val="90000"/>
              </a:lnSpc>
              <a:buFont typeface="Monotype Sorts" pitchFamily="2" charset="2"/>
              <a:buNone/>
            </a:pPr>
            <a:endParaRPr lang="en-US" sz="2200" dirty="0"/>
          </a:p>
        </p:txBody>
      </p:sp>
    </p:spTree>
    <p:extLst>
      <p:ext uri="{BB962C8B-B14F-4D97-AF65-F5344CB8AC3E}">
        <p14:creationId xmlns:p14="http://schemas.microsoft.com/office/powerpoint/2010/main" val="3253476146"/>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Title of Presentation Maximum Three Lines Aligned from the Bottom&amp;quot;&quot;/&gt;&lt;property id=&quot;20307&quot; value=&quot;266&quot;/&gt;&lt;/object&gt;&lt;object type=&quot;3&quot; unique_id=&quot;10005&quot;&gt;&lt;property id=&quot;20148&quot; value=&quot;5&quot;/&gt;&lt;property id=&quot;20300&quot; value=&quot;Slide 2 - &amp;quot;Titles Are Tahoma 30 pt, Bold, Flush Left, Initial Caps, Edit to Fit Two Lines Max.&amp;quot;&quot;/&gt;&lt;property id=&quot;20307&quot; value=&quot;259&quot;/&gt;&lt;/object&gt;&lt;object type=&quot;3&quot; unique_id=&quot;10006&quot;&gt;&lt;property id=&quot;20148&quot; value=&quot;5&quot;/&gt;&lt;property id=&quot;20300&quot; value=&quot;Slide 3 - &amp;quot;Titles Are Two Lines Maximum, Vertically Aligned from Bottom of Text Box&amp;quot;&quot;/&gt;&lt;property id=&quot;20307&quot; value=&quot;256&quot;/&gt;&lt;/object&gt;&lt;object type=&quot;3&quot; unique_id=&quot;10007&quot;&gt;&lt;property id=&quot;20148&quot; value=&quot;5&quot;/&gt;&lt;property id=&quot;20300&quot; value=&quot;Slide 4 - &amp;quot;Tips&amp;quot;&quot;/&gt;&lt;property id=&quot;20307&quot; value=&quot;272&quot;/&gt;&lt;/object&gt;&lt;object type=&quot;3&quot; unique_id=&quot;10008&quot;&gt;&lt;property id=&quot;20148&quot; value=&quot;5&quot;/&gt;&lt;property id=&quot;20300&quot; value=&quot;Slide 5 - &amp;quot;Tips&amp;quot;&quot;/&gt;&lt;property id=&quot;20307&quot; value=&quot;268&quot;/&gt;&lt;/object&gt;&lt;object type=&quot;3&quot; unique_id=&quot;10009&quot;&gt;&lt;property id=&quot;20148&quot; value=&quot;5&quot;/&gt;&lt;property id=&quot;20300&quot; value=&quot;Slide 6 - &amp;quot;TRANSITION OR &amp;#x0D;&amp;#x0A;SECTION HEADING  &amp;quot;&quot;/&gt;&lt;property id=&quot;20307&quot; value=&quot;260&quot;/&gt;&lt;/object&gt;&lt;object type=&quot;3&quot; unique_id=&quot;10010&quot;&gt;&lt;property id=&quot;20148&quot; value=&quot;5&quot;/&gt;&lt;property id=&quot;20300&quot; value=&quot;Slide 7 - &amp;quot;Graphic Tips&amp;quot;&quot;/&gt;&lt;property id=&quot;20307&quot; value=&quot;258&quot;/&gt;&lt;/object&gt;&lt;object type=&quot;3&quot; unique_id=&quot;10011&quot;&gt;&lt;property id=&quot;20148&quot; value=&quot;5&quot;/&gt;&lt;property id=&quot;20300&quot; value=&quot;Slide 8 - &amp;quot;Make your presentations easy to share&amp;quot;&quot;/&gt;&lt;property id=&quot;20307&quot; value=&quot;262&quot;/&gt;&lt;/object&gt;&lt;object type=&quot;3&quot; unique_id=&quot;10012&quot;&gt;&lt;property id=&quot;20148&quot; value=&quot;5&quot;/&gt;&lt;property id=&quot;20300&quot; value=&quot;Slide 9 - &amp;quot;Chart Slide&amp;quot;&quot;/&gt;&lt;property id=&quot;20307&quot; value=&quot;267&quot;/&gt;&lt;/object&gt;&lt;object type=&quot;3&quot; unique_id=&quot;10013&quot;&gt;&lt;property id=&quot;20148&quot; value=&quot;5&quot;/&gt;&lt;property id=&quot;20300&quot; value=&quot;Slide 10&quot;/&gt;&lt;property id=&quot;20307&quot; value=&quot;264&quot;/&gt;&lt;/object&gt;&lt;object type=&quot;3&quot; unique_id=&quot;10014&quot;&gt;&lt;property id=&quot;20148&quot; value=&quot;5&quot;/&gt;&lt;property id=&quot;20300&quot; value=&quot;Slide 12 - &amp;quot;A Few Basic Elements&amp;quot;&quot;/&gt;&lt;property id=&quot;20307&quot; value=&quot;269&quot;/&gt;&lt;/object&gt;&lt;object type=&quot;3&quot; unique_id=&quot;10015&quot;&gt;&lt;property id=&quot;20148&quot; value=&quot;5&quot;/&gt;&lt;property id=&quot;20300&quot; value=&quot;Slide 13 - &amp;quot;Example of Objectives &amp;amp; Results Slide&amp;quot;&quot;/&gt;&lt;property id=&quot;20307&quot; value=&quot;270&quot;/&gt;&lt;/object&gt;&lt;object type=&quot;3&quot; unique_id=&quot;10016&quot;&gt;&lt;property id=&quot;20148&quot; value=&quot;5&quot;/&gt;&lt;property id=&quot;20300&quot; value=&quot;Slide 14 - &amp;quot;Example of Objectives &amp;amp; Results Slide&amp;quot;&quot;/&gt;&lt;property id=&quot;20307&quot; value=&quot;271&quot;/&gt;&lt;/object&gt;&lt;object type=&quot;3&quot; unique_id=&quot;10152&quot;&gt;&lt;property id=&quot;20148&quot; value=&quot;5&quot;/&gt;&lt;property id=&quot;20300&quot; value=&quot;Slide 11 - &amp;quot;Title of Presentation Maximum Three Lines Aligned from the Bottom&amp;quot;&quot;/&gt;&lt;property id=&quot;20307&quot; value=&quot;273&quot;/&gt;&lt;/object&gt;&lt;/object&gt;&lt;/object&gt;&lt;/database&gt;"/>
  <p:tag name="SECTOMILLISECCONVERTED" val="1"/>
</p:tagLst>
</file>

<file path=ppt/theme/theme1.xml><?xml version="1.0" encoding="utf-8"?>
<a:theme xmlns:a="http://schemas.openxmlformats.org/drawingml/2006/main" name="Default Design">
  <a:themeElements>
    <a:clrScheme name="Mentor Template C April 2010">
      <a:dk1>
        <a:srgbClr val="333333"/>
      </a:dk1>
      <a:lt1>
        <a:srgbClr val="FFFFFF"/>
      </a:lt1>
      <a:dk2>
        <a:srgbClr val="333333"/>
      </a:dk2>
      <a:lt2>
        <a:srgbClr val="5F5F5F"/>
      </a:lt2>
      <a:accent1>
        <a:srgbClr val="3398FF"/>
      </a:accent1>
      <a:accent2>
        <a:srgbClr val="333399"/>
      </a:accent2>
      <a:accent3>
        <a:srgbClr val="009999"/>
      </a:accent3>
      <a:accent4>
        <a:srgbClr val="99CC00"/>
      </a:accent4>
      <a:accent5>
        <a:srgbClr val="AE67FF"/>
      </a:accent5>
      <a:accent6>
        <a:srgbClr val="F9A70F"/>
      </a:accent6>
      <a:hlink>
        <a:srgbClr val="1950FF"/>
      </a:hlink>
      <a:folHlink>
        <a:srgbClr val="EA0000"/>
      </a:folHlink>
    </a:clrScheme>
    <a:fontScheme name="Mentor2007  revA">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9525" cap="flat" cmpd="sng" algn="ctr">
          <a:no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smtClean="0">
            <a:ln>
              <a:noFill/>
            </a:ln>
            <a:solidFill>
              <a:srgbClr val="FFFFFF"/>
            </a:solidFill>
            <a:effectLst/>
            <a:uLnTx/>
            <a:uFillTx/>
            <a:latin typeface="Tahoma"/>
            <a:ea typeface="+mn-ea"/>
            <a:cs typeface="+mn-cs"/>
          </a:defRPr>
        </a:defPPr>
      </a:lstStyle>
    </a:spDef>
    <a:lnDef>
      <a:spPr>
        <a:noFill/>
        <a:ln w="19050" cap="flat" cmpd="sng" algn="ctr">
          <a:solidFill>
            <a:srgbClr val="333333"/>
          </a:solidFill>
          <a:prstDash val="solid"/>
          <a:tailEnd type="arrow"/>
        </a:ln>
        <a:effectLst/>
      </a:spPr>
      <a:bodyPr/>
      <a:lstStyle/>
    </a:lnDef>
    <a:txDef>
      <a:spPr>
        <a:noFill/>
      </a:spPr>
      <a:bodyPr wrap="square" rtlCol="0">
        <a:spAutoFit/>
      </a:bodyPr>
      <a:lstStyle>
        <a:defPPr>
          <a:defRPr sz="2000" dirty="0"/>
        </a:defPPr>
      </a:lstStyle>
    </a:txDef>
  </a:objectDefaults>
  <a:extraClrSchemeLst>
    <a:extraClrScheme>
      <a:clrScheme name="Default Design 1">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3">
        <a:dk1>
          <a:srgbClr val="1C1C1C"/>
        </a:dk1>
        <a:lt1>
          <a:srgbClr val="FFFFFF"/>
        </a:lt1>
        <a:dk2>
          <a:srgbClr val="1C1C1C"/>
        </a:dk2>
        <a:lt2>
          <a:srgbClr val="808080"/>
        </a:lt2>
        <a:accent1>
          <a:srgbClr val="FFCC00"/>
        </a:accent1>
        <a:accent2>
          <a:srgbClr val="6666FF"/>
        </a:accent2>
        <a:accent3>
          <a:srgbClr val="FFFFFF"/>
        </a:accent3>
        <a:accent4>
          <a:srgbClr val="161616"/>
        </a:accent4>
        <a:accent5>
          <a:srgbClr val="FFE2AA"/>
        </a:accent5>
        <a:accent6>
          <a:srgbClr val="5C5CE7"/>
        </a:accent6>
        <a:hlink>
          <a:srgbClr val="FF6600"/>
        </a:hlink>
        <a:folHlink>
          <a:srgbClr val="00CC99"/>
        </a:folHlink>
      </a:clrScheme>
      <a:clrMap bg1="lt1" tx1="dk1" bg2="lt2" tx2="dk2" accent1="accent1" accent2="accent2" accent3="accent3" accent4="accent4" accent5="accent5" accent6="accent6" hlink="hlink" folHlink="folHlink"/>
    </a:extraClrScheme>
    <a:extraClrScheme>
      <a:clrScheme name="Default Design 4">
        <a:dk1>
          <a:srgbClr val="1C1C1C"/>
        </a:dk1>
        <a:lt1>
          <a:srgbClr val="FFFFFF"/>
        </a:lt1>
        <a:dk2>
          <a:srgbClr val="1C1C1C"/>
        </a:dk2>
        <a:lt2>
          <a:srgbClr val="808080"/>
        </a:lt2>
        <a:accent1>
          <a:srgbClr val="FF9900"/>
        </a:accent1>
        <a:accent2>
          <a:srgbClr val="333399"/>
        </a:accent2>
        <a:accent3>
          <a:srgbClr val="FFFFFF"/>
        </a:accent3>
        <a:accent4>
          <a:srgbClr val="161616"/>
        </a:accent4>
        <a:accent5>
          <a:srgbClr val="FFCAAA"/>
        </a:accent5>
        <a:accent6>
          <a:srgbClr val="2D2D8A"/>
        </a:accent6>
        <a:hlink>
          <a:srgbClr val="A50021"/>
        </a:hlink>
        <a:folHlink>
          <a:srgbClr val="009999"/>
        </a:folHlink>
      </a:clrScheme>
      <a:clrMap bg1="lt1" tx1="dk1" bg2="lt2" tx2="dk2" accent1="accent1" accent2="accent2" accent3="accent3" accent4="accent4" accent5="accent5" accent6="accent6" hlink="hlink" folHlink="folHlink"/>
    </a:extraClrScheme>
    <a:extraClrScheme>
      <a:clrScheme name="Default Design 5">
        <a:dk1>
          <a:srgbClr val="1C1C1C"/>
        </a:dk1>
        <a:lt1>
          <a:srgbClr val="FFFFFF"/>
        </a:lt1>
        <a:dk2>
          <a:srgbClr val="1C1C1C"/>
        </a:dk2>
        <a:lt2>
          <a:srgbClr val="808080"/>
        </a:lt2>
        <a:accent1>
          <a:srgbClr val="99CC00"/>
        </a:accent1>
        <a:accent2>
          <a:srgbClr val="008BEA"/>
        </a:accent2>
        <a:accent3>
          <a:srgbClr val="FFFFFF"/>
        </a:accent3>
        <a:accent4>
          <a:srgbClr val="161616"/>
        </a:accent4>
        <a:accent5>
          <a:srgbClr val="CAE2AA"/>
        </a:accent5>
        <a:accent6>
          <a:srgbClr val="007DD4"/>
        </a:accent6>
        <a:hlink>
          <a:srgbClr val="F9A70F"/>
        </a:hlink>
        <a:folHlink>
          <a:srgbClr val="EA0000"/>
        </a:folHlink>
      </a:clrScheme>
      <a:clrMap bg1="lt1" tx1="dk1" bg2="lt2" tx2="dk2" accent1="accent1" accent2="accent2" accent3="accent3" accent4="accent4" accent5="accent5" accent6="accent6" hlink="hlink" folHlink="folHlink"/>
    </a:extraClrScheme>
    <a:extraClrScheme>
      <a:clrScheme name="Default Design 6">
        <a:dk1>
          <a:srgbClr val="1C1C1C"/>
        </a:dk1>
        <a:lt1>
          <a:srgbClr val="FFFFFF"/>
        </a:lt1>
        <a:dk2>
          <a:srgbClr val="1C1C1C"/>
        </a:dk2>
        <a:lt2>
          <a:srgbClr val="808080"/>
        </a:lt2>
        <a:accent1>
          <a:srgbClr val="99CC00"/>
        </a:accent1>
        <a:accent2>
          <a:srgbClr val="008BEA"/>
        </a:accent2>
        <a:accent3>
          <a:srgbClr val="FFFFFF"/>
        </a:accent3>
        <a:accent4>
          <a:srgbClr val="161616"/>
        </a:accent4>
        <a:accent5>
          <a:srgbClr val="CAE2AA"/>
        </a:accent5>
        <a:accent6>
          <a:srgbClr val="007DD4"/>
        </a:accent6>
        <a:hlink>
          <a:srgbClr val="F9A70F"/>
        </a:hlink>
        <a:folHlink>
          <a:srgbClr val="BB0ED8"/>
        </a:folHlink>
      </a:clrScheme>
      <a:clrMap bg1="lt1" tx1="dk1" bg2="lt2" tx2="dk2" accent1="accent1" accent2="accent2" accent3="accent3" accent4="accent4" accent5="accent5" accent6="accent6" hlink="hlink" folHlink="folHlink"/>
    </a:extraClrScheme>
    <a:extraClrScheme>
      <a:clrScheme name="Default Design 7">
        <a:dk1>
          <a:srgbClr val="333333"/>
        </a:dk1>
        <a:lt1>
          <a:srgbClr val="FFFFFF"/>
        </a:lt1>
        <a:dk2>
          <a:srgbClr val="333333"/>
        </a:dk2>
        <a:lt2>
          <a:srgbClr val="5F5F5F"/>
        </a:lt2>
        <a:accent1>
          <a:srgbClr val="BBE0E3"/>
        </a:accent1>
        <a:accent2>
          <a:srgbClr val="333399"/>
        </a:accent2>
        <a:accent3>
          <a:srgbClr val="FFFFFF"/>
        </a:accent3>
        <a:accent4>
          <a:srgbClr val="2A2A2A"/>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8">
        <a:dk1>
          <a:srgbClr val="333333"/>
        </a:dk1>
        <a:lt1>
          <a:srgbClr val="FFFFFF"/>
        </a:lt1>
        <a:dk2>
          <a:srgbClr val="333333"/>
        </a:dk2>
        <a:lt2>
          <a:srgbClr val="5F5F5F"/>
        </a:lt2>
        <a:accent1>
          <a:srgbClr val="99CCFF"/>
        </a:accent1>
        <a:accent2>
          <a:srgbClr val="333399"/>
        </a:accent2>
        <a:accent3>
          <a:srgbClr val="FFFFFF"/>
        </a:accent3>
        <a:accent4>
          <a:srgbClr val="2A2A2A"/>
        </a:accent4>
        <a:accent5>
          <a:srgbClr val="CAE2F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43670</TotalTime>
  <Words>1839</Words>
  <Application>Microsoft Office PowerPoint</Application>
  <PresentationFormat>Letter Paper (8.5x11 in)</PresentationFormat>
  <Paragraphs>336</Paragraphs>
  <Slides>35</Slides>
  <Notes>8</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Default Design</vt:lpstr>
      <vt:lpstr> Building a dynamic GUI, configurable at runtime by backend tool </vt:lpstr>
      <vt:lpstr>Agenda</vt:lpstr>
      <vt:lpstr>Agenda</vt:lpstr>
      <vt:lpstr>Introduction</vt:lpstr>
      <vt:lpstr>Introduction</vt:lpstr>
      <vt:lpstr>How does it work</vt:lpstr>
      <vt:lpstr>Agenda</vt:lpstr>
      <vt:lpstr>Advantages</vt:lpstr>
      <vt:lpstr>Agenda</vt:lpstr>
      <vt:lpstr>Case study</vt:lpstr>
      <vt:lpstr>Configuring the VIP</vt:lpstr>
      <vt:lpstr>Connecting the VIP and DUT</vt:lpstr>
      <vt:lpstr>Complexity</vt:lpstr>
      <vt:lpstr>User Expectations from GUI</vt:lpstr>
      <vt:lpstr>User expectations(contd…)</vt:lpstr>
      <vt:lpstr>Possible solutions</vt:lpstr>
      <vt:lpstr>Possible solutions</vt:lpstr>
      <vt:lpstr>Possible solutions</vt:lpstr>
      <vt:lpstr>Possible solutions</vt:lpstr>
      <vt:lpstr>Possible solutions(dynamic GUI…)</vt:lpstr>
      <vt:lpstr>implementation</vt:lpstr>
      <vt:lpstr>Implementation</vt:lpstr>
      <vt:lpstr>Implementation</vt:lpstr>
      <vt:lpstr>Implementation</vt:lpstr>
      <vt:lpstr>Implementation</vt:lpstr>
      <vt:lpstr>Implementation</vt:lpstr>
      <vt:lpstr>Implementation</vt:lpstr>
      <vt:lpstr>Implementation</vt:lpstr>
      <vt:lpstr>Implementation</vt:lpstr>
      <vt:lpstr>Implementation</vt:lpstr>
      <vt:lpstr>Implementation</vt:lpstr>
      <vt:lpstr>Agenda</vt:lpstr>
      <vt:lpstr>Conclusion</vt:lpstr>
      <vt:lpstr>Conclusion</vt:lpstr>
      <vt:lpstr>PowerPoint Presentation</vt:lpstr>
    </vt:vector>
  </TitlesOfParts>
  <Company>Mentor Graphics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MGC</dc:creator>
  <cp:lastModifiedBy>Goel, Manu</cp:lastModifiedBy>
  <cp:revision>1152</cp:revision>
  <dcterms:created xsi:type="dcterms:W3CDTF">2010-01-29T19:50:02Z</dcterms:created>
  <dcterms:modified xsi:type="dcterms:W3CDTF">2014-11-11T02:55:42Z</dcterms:modified>
</cp:coreProperties>
</file>